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0" r:id="rId3"/>
    <p:sldId id="297" r:id="rId4"/>
    <p:sldId id="290" r:id="rId5"/>
    <p:sldId id="292" r:id="rId6"/>
    <p:sldId id="294" r:id="rId7"/>
    <p:sldId id="293" r:id="rId8"/>
    <p:sldId id="298" r:id="rId9"/>
    <p:sldId id="273" r:id="rId10"/>
    <p:sldId id="296" r:id="rId11"/>
    <p:sldId id="271" r:id="rId12"/>
    <p:sldId id="299" r:id="rId13"/>
    <p:sldId id="295" r:id="rId14"/>
    <p:sldId id="272" r:id="rId15"/>
    <p:sldId id="289" r:id="rId16"/>
    <p:sldId id="284" r:id="rId17"/>
    <p:sldId id="285" r:id="rId18"/>
    <p:sldId id="282" r:id="rId19"/>
    <p:sldId id="268" r:id="rId20"/>
    <p:sldId id="300" r:id="rId21"/>
    <p:sldId id="286" r:id="rId22"/>
    <p:sldId id="287" r:id="rId23"/>
    <p:sldId id="288" r:id="rId24"/>
    <p:sldId id="283"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76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0987" autoAdjust="0"/>
  </p:normalViewPr>
  <p:slideViewPr>
    <p:cSldViewPr snapToGrid="0">
      <p:cViewPr varScale="1">
        <p:scale>
          <a:sx n="59" d="100"/>
          <a:sy n="59" d="100"/>
        </p:scale>
        <p:origin x="126" y="102"/>
      </p:cViewPr>
      <p:guideLst/>
    </p:cSldViewPr>
  </p:slideViewPr>
  <p:notesTextViewPr>
    <p:cViewPr>
      <p:scale>
        <a:sx n="1" d="1"/>
        <a:sy n="1" d="1"/>
      </p:scale>
      <p:origin x="0" y="0"/>
    </p:cViewPr>
  </p:notesTextViewPr>
  <p:notesViewPr>
    <p:cSldViewPr snapToGrid="0">
      <p:cViewPr varScale="1">
        <p:scale>
          <a:sx n="56" d="100"/>
          <a:sy n="56" d="100"/>
        </p:scale>
        <p:origin x="181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7F13BFCA-EA32-42BC-919B-B64C29F930FA}" type="datetimeFigureOut">
              <a:rPr lang="en-US" smtClean="0"/>
              <a:t>10/10/2018</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0C021515-DFE4-4B15-A20B-350CD783349A}" type="slidenum">
              <a:rPr lang="en-US" smtClean="0"/>
              <a:t>‹#›</a:t>
            </a:fld>
            <a:endParaRPr lang="en-US"/>
          </a:p>
        </p:txBody>
      </p:sp>
    </p:spTree>
    <p:extLst>
      <p:ext uri="{BB962C8B-B14F-4D97-AF65-F5344CB8AC3E}">
        <p14:creationId xmlns:p14="http://schemas.microsoft.com/office/powerpoint/2010/main" val="611111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BFD1762-BAA0-4CC4-9477-BB8C7CCD8A31}" type="datetimeFigureOut">
              <a:rPr lang="en-US" smtClean="0"/>
              <a:t>10/10/2018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9517B02-CA52-4FF4-BBF1-15E3F427AEA2}" type="slidenum">
              <a:rPr lang="en-US" smtClean="0"/>
              <a:t>‹#›</a:t>
            </a:fld>
            <a:endParaRPr lang="en-US"/>
          </a:p>
        </p:txBody>
      </p:sp>
    </p:spTree>
    <p:extLst>
      <p:ext uri="{BB962C8B-B14F-4D97-AF65-F5344CB8AC3E}">
        <p14:creationId xmlns:p14="http://schemas.microsoft.com/office/powerpoint/2010/main" val="75266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A4D91-BF0C-4FDF-B62B-3B21EA81D748}" type="slidenum">
              <a:rPr lang="en-US"/>
              <a:pPr/>
              <a:t>4</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112649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 on the figure:</a:t>
            </a:r>
          </a:p>
          <a:p>
            <a:r>
              <a:rPr lang="en-US" dirty="0" smtClean="0"/>
              <a:t>The modelled grid is a 79-bus multi-phase multi-voltage</a:t>
            </a:r>
            <a:r>
              <a:rPr lang="en-US" baseline="0" dirty="0" smtClean="0"/>
              <a:t> </a:t>
            </a:r>
            <a:r>
              <a:rPr lang="en-US" dirty="0" smtClean="0"/>
              <a:t>unbalanced network including components of 10 different types, each with electrical and mechanical parts, various controllers and protection systems, allowing to simulate the behavior of an active distribution grid. The model is implemented in MATLAB/Simulink and is modified for its use with the Opal-RT </a:t>
            </a:r>
            <a:r>
              <a:rPr lang="en-US" dirty="0" err="1" smtClean="0"/>
              <a:t>eMegaSim</a:t>
            </a:r>
            <a:r>
              <a:rPr lang="en-US" dirty="0" smtClean="0"/>
              <a:t> real-time simulator.</a:t>
            </a:r>
            <a:endParaRPr lang="sv-SE" dirty="0"/>
          </a:p>
        </p:txBody>
      </p:sp>
      <p:sp>
        <p:nvSpPr>
          <p:cNvPr id="4" name="Slide Number Placeholder 3"/>
          <p:cNvSpPr>
            <a:spLocks noGrp="1"/>
          </p:cNvSpPr>
          <p:nvPr>
            <p:ph type="sldNum" sz="quarter" idx="10"/>
          </p:nvPr>
        </p:nvSpPr>
        <p:spPr/>
        <p:txBody>
          <a:bodyPr/>
          <a:lstStyle/>
          <a:p>
            <a:fld id="{53A1C5AA-7EB7-436A-90C2-7C389B6CA2B1}" type="slidenum">
              <a:rPr lang="sv-SE" smtClean="0"/>
              <a:t>16</a:t>
            </a:fld>
            <a:endParaRPr lang="sv-SE"/>
          </a:p>
        </p:txBody>
      </p:sp>
    </p:spTree>
    <p:extLst>
      <p:ext uri="{BB962C8B-B14F-4D97-AF65-F5344CB8AC3E}">
        <p14:creationId xmlns:p14="http://schemas.microsoft.com/office/powerpoint/2010/main" val="4215918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 on the figure:</a:t>
            </a:r>
          </a:p>
          <a:p>
            <a:r>
              <a:rPr lang="en-US" dirty="0" smtClean="0"/>
              <a:t>The modelled grid is a 79-bus multi-phase multi-voltage</a:t>
            </a:r>
            <a:r>
              <a:rPr lang="en-US" baseline="0" dirty="0" smtClean="0"/>
              <a:t> </a:t>
            </a:r>
            <a:r>
              <a:rPr lang="en-US" dirty="0" smtClean="0"/>
              <a:t>unbalanced network including components of 10 different types, each with electrical and mechanical parts, various controllers and protection systems, allowing to simulate the behavior of an active distribution grid. The model is implemented in MATLAB/Simulink and is modified for its use with the Opal-RT </a:t>
            </a:r>
            <a:r>
              <a:rPr lang="en-US" dirty="0" err="1" smtClean="0"/>
              <a:t>eMegaSim</a:t>
            </a:r>
            <a:r>
              <a:rPr lang="en-US" dirty="0" smtClean="0"/>
              <a:t> real-time simulator.</a:t>
            </a:r>
            <a:endParaRPr lang="sv-SE" dirty="0"/>
          </a:p>
        </p:txBody>
      </p:sp>
      <p:sp>
        <p:nvSpPr>
          <p:cNvPr id="4" name="Slide Number Placeholder 3"/>
          <p:cNvSpPr>
            <a:spLocks noGrp="1"/>
          </p:cNvSpPr>
          <p:nvPr>
            <p:ph type="sldNum" sz="quarter" idx="10"/>
          </p:nvPr>
        </p:nvSpPr>
        <p:spPr/>
        <p:txBody>
          <a:bodyPr/>
          <a:lstStyle/>
          <a:p>
            <a:fld id="{53A1C5AA-7EB7-436A-90C2-7C389B6CA2B1}" type="slidenum">
              <a:rPr lang="sv-SE" smtClean="0"/>
              <a:t>17</a:t>
            </a:fld>
            <a:endParaRPr lang="sv-SE"/>
          </a:p>
        </p:txBody>
      </p:sp>
    </p:spTree>
    <p:extLst>
      <p:ext uri="{BB962C8B-B14F-4D97-AF65-F5344CB8AC3E}">
        <p14:creationId xmlns:p14="http://schemas.microsoft.com/office/powerpoint/2010/main" val="1757111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C5BA038-0C26-4051-AC20-283D93E76425}" type="slidenum">
              <a:rPr lang="en-US" smtClean="0"/>
              <a:pPr/>
              <a:t>19</a:t>
            </a:fld>
            <a:endParaRPr lang="en-US" dirty="0"/>
          </a:p>
        </p:txBody>
      </p:sp>
    </p:spTree>
    <p:extLst>
      <p:ext uri="{BB962C8B-B14F-4D97-AF65-F5344CB8AC3E}">
        <p14:creationId xmlns:p14="http://schemas.microsoft.com/office/powerpoint/2010/main" val="1117552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 on the figure:</a:t>
            </a:r>
          </a:p>
          <a:p>
            <a:r>
              <a:rPr lang="en-US" dirty="0" smtClean="0"/>
              <a:t>The modelled grid is a 79-bus multi-phase multi-voltage</a:t>
            </a:r>
            <a:r>
              <a:rPr lang="en-US" baseline="0" dirty="0" smtClean="0"/>
              <a:t> </a:t>
            </a:r>
            <a:r>
              <a:rPr lang="en-US" dirty="0" smtClean="0"/>
              <a:t>unbalanced network including components of 10 different types, each with electrical and mechanical parts, various controllers and protection systems, allowing to simulate the behavior of an active distribution grid. The model is implemented in MATLAB/Simulink and is modified for its use with the Opal-RT </a:t>
            </a:r>
            <a:r>
              <a:rPr lang="en-US" dirty="0" err="1" smtClean="0"/>
              <a:t>eMegaSim</a:t>
            </a:r>
            <a:r>
              <a:rPr lang="en-US" dirty="0" smtClean="0"/>
              <a:t> real-time simulator.</a:t>
            </a:r>
            <a:endParaRPr lang="sv-SE" dirty="0"/>
          </a:p>
        </p:txBody>
      </p:sp>
      <p:sp>
        <p:nvSpPr>
          <p:cNvPr id="4" name="Slide Number Placeholder 3"/>
          <p:cNvSpPr>
            <a:spLocks noGrp="1"/>
          </p:cNvSpPr>
          <p:nvPr>
            <p:ph type="sldNum" sz="quarter" idx="10"/>
          </p:nvPr>
        </p:nvSpPr>
        <p:spPr/>
        <p:txBody>
          <a:bodyPr/>
          <a:lstStyle/>
          <a:p>
            <a:fld id="{53A1C5AA-7EB7-436A-90C2-7C389B6CA2B1}" type="slidenum">
              <a:rPr lang="sv-SE" smtClean="0"/>
              <a:t>21</a:t>
            </a:fld>
            <a:endParaRPr lang="sv-SE"/>
          </a:p>
        </p:txBody>
      </p:sp>
    </p:spTree>
    <p:extLst>
      <p:ext uri="{BB962C8B-B14F-4D97-AF65-F5344CB8AC3E}">
        <p14:creationId xmlns:p14="http://schemas.microsoft.com/office/powerpoint/2010/main" val="1380312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C5BA038-0C26-4051-AC20-283D93E76425}" type="slidenum">
              <a:rPr lang="en-US" smtClean="0"/>
              <a:pPr/>
              <a:t>22</a:t>
            </a:fld>
            <a:endParaRPr lang="en-US" dirty="0"/>
          </a:p>
        </p:txBody>
      </p:sp>
    </p:spTree>
    <p:extLst>
      <p:ext uri="{BB962C8B-B14F-4D97-AF65-F5344CB8AC3E}">
        <p14:creationId xmlns:p14="http://schemas.microsoft.com/office/powerpoint/2010/main" val="3899495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C5BA038-0C26-4051-AC20-283D93E76425}" type="slidenum">
              <a:rPr lang="en-US" smtClean="0"/>
              <a:pPr/>
              <a:t>23</a:t>
            </a:fld>
            <a:endParaRPr lang="en-US" dirty="0"/>
          </a:p>
        </p:txBody>
      </p:sp>
    </p:spTree>
    <p:extLst>
      <p:ext uri="{BB962C8B-B14F-4D97-AF65-F5344CB8AC3E}">
        <p14:creationId xmlns:p14="http://schemas.microsoft.com/office/powerpoint/2010/main" val="413332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modern</a:t>
            </a:r>
            <a:r>
              <a:rPr lang="en-US" baseline="0" dirty="0" smtClean="0"/>
              <a:t> advances in modern simulation software technologies, a new paradigm about controller design methodology called ‘ Model-Based-Design’ has emerged.</a:t>
            </a:r>
          </a:p>
          <a:p>
            <a:endParaRPr lang="en-US" baseline="0" dirty="0" smtClean="0"/>
          </a:p>
          <a:p>
            <a:r>
              <a:rPr lang="en-US" baseline="0" dirty="0" smtClean="0"/>
              <a:t>In this approach, an control engineer will design a control model in a graphical interface of a simulation tool such as Simulink and verify it’s functionality by offline simulation. Then, on a push of a button, the software will automatically generate executable code to be run a target platform. Then, the </a:t>
            </a:r>
            <a:r>
              <a:rPr lang="en-US" baseline="0" dirty="0" err="1" smtClean="0"/>
              <a:t>enginner</a:t>
            </a:r>
            <a:r>
              <a:rPr lang="en-US" baseline="0" dirty="0" smtClean="0"/>
              <a:t> can test if his model works correctly. If not, he simply has to modify his model and restart the whole process.</a:t>
            </a:r>
          </a:p>
          <a:p>
            <a:endParaRPr lang="en-US" baseline="0" dirty="0" smtClean="0"/>
          </a:p>
          <a:p>
            <a:r>
              <a:rPr lang="en-US" baseline="0" dirty="0" smtClean="0"/>
              <a:t>This enable the design loop to be much faster than previously </a:t>
            </a:r>
            <a:r>
              <a:rPr lang="en-US" baseline="0" dirty="0" err="1" smtClean="0"/>
              <a:t>feasable</a:t>
            </a:r>
            <a:r>
              <a:rPr lang="en-US" baseline="0" dirty="0" smtClean="0"/>
              <a:t>, mainly because C code generation no longer has to be made manually.</a:t>
            </a:r>
          </a:p>
          <a:p>
            <a:endParaRPr lang="en-US" baseline="0" dirty="0" smtClean="0"/>
          </a:p>
          <a:p>
            <a:r>
              <a:rPr lang="en-US" baseline="0" dirty="0" smtClean="0"/>
              <a:t>The test method </a:t>
            </a:r>
            <a:r>
              <a:rPr lang="en-US" baseline="0" dirty="0" err="1" smtClean="0"/>
              <a:t>dexcribed</a:t>
            </a:r>
            <a:r>
              <a:rPr lang="en-US" baseline="0" dirty="0" smtClean="0"/>
              <a:t> above is also used after release, during firmware update for example.</a:t>
            </a:r>
            <a:endParaRPr lang="en-US" dirty="0"/>
          </a:p>
        </p:txBody>
      </p:sp>
      <p:sp>
        <p:nvSpPr>
          <p:cNvPr id="4" name="Slide Number Placeholder 3"/>
          <p:cNvSpPr>
            <a:spLocks noGrp="1"/>
          </p:cNvSpPr>
          <p:nvPr>
            <p:ph type="sldNum" sz="quarter" idx="10"/>
          </p:nvPr>
        </p:nvSpPr>
        <p:spPr/>
        <p:txBody>
          <a:bodyPr/>
          <a:lstStyle/>
          <a:p>
            <a:fld id="{14D7A83C-A58F-4BC5-A712-F1A94DA2F606}" type="slidenum">
              <a:rPr lang="en-GB" smtClean="0"/>
              <a:pPr/>
              <a:t>5</a:t>
            </a:fld>
            <a:endParaRPr lang="en-GB"/>
          </a:p>
        </p:txBody>
      </p:sp>
    </p:spTree>
    <p:extLst>
      <p:ext uri="{BB962C8B-B14F-4D97-AF65-F5344CB8AC3E}">
        <p14:creationId xmlns:p14="http://schemas.microsoft.com/office/powerpoint/2010/main" val="4270655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5BA038-0C26-4051-AC20-283D93E76425}" type="slidenum">
              <a:rPr lang="en-US" smtClean="0"/>
              <a:pPr/>
              <a:t>6</a:t>
            </a:fld>
            <a:endParaRPr lang="en-US" dirty="0"/>
          </a:p>
        </p:txBody>
      </p:sp>
    </p:spTree>
    <p:extLst>
      <p:ext uri="{BB962C8B-B14F-4D97-AF65-F5344CB8AC3E}">
        <p14:creationId xmlns:p14="http://schemas.microsoft.com/office/powerpoint/2010/main" val="385548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5BA038-0C26-4051-AC20-283D93E76425}" type="slidenum">
              <a:rPr lang="en-US" smtClean="0"/>
              <a:pPr/>
              <a:t>7</a:t>
            </a:fld>
            <a:endParaRPr lang="en-US" dirty="0"/>
          </a:p>
        </p:txBody>
      </p:sp>
    </p:spTree>
    <p:extLst>
      <p:ext uri="{BB962C8B-B14F-4D97-AF65-F5344CB8AC3E}">
        <p14:creationId xmlns:p14="http://schemas.microsoft.com/office/powerpoint/2010/main" val="358717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5BA038-0C26-4051-AC20-283D93E76425}" type="slidenum">
              <a:rPr lang="en-US" smtClean="0"/>
              <a:pPr/>
              <a:t>10</a:t>
            </a:fld>
            <a:endParaRPr lang="en-US" dirty="0"/>
          </a:p>
        </p:txBody>
      </p:sp>
    </p:spTree>
    <p:extLst>
      <p:ext uri="{BB962C8B-B14F-4D97-AF65-F5344CB8AC3E}">
        <p14:creationId xmlns:p14="http://schemas.microsoft.com/office/powerpoint/2010/main" val="85492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part of the presentation (History of the work and motivation) contains Introduction and Section III and Section IV.A of the paper. </a:t>
            </a:r>
            <a:endParaRPr lang="sv-SE" dirty="0"/>
          </a:p>
        </p:txBody>
      </p:sp>
      <p:sp>
        <p:nvSpPr>
          <p:cNvPr id="4" name="Slide Number Placeholder 3"/>
          <p:cNvSpPr>
            <a:spLocks noGrp="1"/>
          </p:cNvSpPr>
          <p:nvPr>
            <p:ph type="sldNum" sz="quarter" idx="10"/>
          </p:nvPr>
        </p:nvSpPr>
        <p:spPr/>
        <p:txBody>
          <a:bodyPr/>
          <a:lstStyle/>
          <a:p>
            <a:fld id="{53A1C5AA-7EB7-436A-90C2-7C389B6CA2B1}" type="slidenum">
              <a:rPr lang="sv-SE" smtClean="0"/>
              <a:t>11</a:t>
            </a:fld>
            <a:endParaRPr lang="sv-SE"/>
          </a:p>
        </p:txBody>
      </p:sp>
    </p:spTree>
    <p:extLst>
      <p:ext uri="{BB962C8B-B14F-4D97-AF65-F5344CB8AC3E}">
        <p14:creationId xmlns:p14="http://schemas.microsoft.com/office/powerpoint/2010/main" val="377377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part of the presentation (History of the work and motivation) contains Introduction and Section III and Section IV.A of the paper. </a:t>
            </a:r>
            <a:endParaRPr lang="sv-SE" dirty="0"/>
          </a:p>
        </p:txBody>
      </p:sp>
      <p:sp>
        <p:nvSpPr>
          <p:cNvPr id="4" name="Slide Number Placeholder 3"/>
          <p:cNvSpPr>
            <a:spLocks noGrp="1"/>
          </p:cNvSpPr>
          <p:nvPr>
            <p:ph type="sldNum" sz="quarter" idx="10"/>
          </p:nvPr>
        </p:nvSpPr>
        <p:spPr/>
        <p:txBody>
          <a:bodyPr/>
          <a:lstStyle/>
          <a:p>
            <a:fld id="{53A1C5AA-7EB7-436A-90C2-7C389B6CA2B1}" type="slidenum">
              <a:rPr lang="sv-SE" smtClean="0"/>
              <a:t>13</a:t>
            </a:fld>
            <a:endParaRPr lang="sv-SE"/>
          </a:p>
        </p:txBody>
      </p:sp>
    </p:spTree>
    <p:extLst>
      <p:ext uri="{BB962C8B-B14F-4D97-AF65-F5344CB8AC3E}">
        <p14:creationId xmlns:p14="http://schemas.microsoft.com/office/powerpoint/2010/main" val="89720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 on the figure:</a:t>
            </a:r>
          </a:p>
          <a:p>
            <a:r>
              <a:rPr lang="en-US" dirty="0" smtClean="0"/>
              <a:t>The modelled grid is a 79-bus multi-phase multi-voltage</a:t>
            </a:r>
            <a:r>
              <a:rPr lang="en-US" baseline="0" dirty="0" smtClean="0"/>
              <a:t> </a:t>
            </a:r>
            <a:r>
              <a:rPr lang="en-US" dirty="0" smtClean="0"/>
              <a:t>unbalanced network including components of 10 different types, each with electrical and mechanical parts, various controllers and protection systems, allowing to simulate the behavior of an active distribution grid. The model is implemented in MATLAB/Simulink and is modified for its use with the Opal-RT </a:t>
            </a:r>
            <a:r>
              <a:rPr lang="en-US" dirty="0" err="1" smtClean="0"/>
              <a:t>eMegaSim</a:t>
            </a:r>
            <a:r>
              <a:rPr lang="en-US" dirty="0" smtClean="0"/>
              <a:t> real-time simulator.</a:t>
            </a:r>
            <a:endParaRPr lang="sv-SE" dirty="0"/>
          </a:p>
        </p:txBody>
      </p:sp>
      <p:sp>
        <p:nvSpPr>
          <p:cNvPr id="4" name="Slide Number Placeholder 3"/>
          <p:cNvSpPr>
            <a:spLocks noGrp="1"/>
          </p:cNvSpPr>
          <p:nvPr>
            <p:ph type="sldNum" sz="quarter" idx="10"/>
          </p:nvPr>
        </p:nvSpPr>
        <p:spPr/>
        <p:txBody>
          <a:bodyPr/>
          <a:lstStyle/>
          <a:p>
            <a:fld id="{53A1C5AA-7EB7-436A-90C2-7C389B6CA2B1}" type="slidenum">
              <a:rPr lang="sv-SE" smtClean="0"/>
              <a:t>14</a:t>
            </a:fld>
            <a:endParaRPr lang="sv-SE"/>
          </a:p>
        </p:txBody>
      </p:sp>
    </p:spTree>
    <p:extLst>
      <p:ext uri="{BB962C8B-B14F-4D97-AF65-F5344CB8AC3E}">
        <p14:creationId xmlns:p14="http://schemas.microsoft.com/office/powerpoint/2010/main" val="295835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 on the figure:</a:t>
            </a:r>
          </a:p>
          <a:p>
            <a:r>
              <a:rPr lang="en-US" dirty="0" smtClean="0"/>
              <a:t>The modelled grid is a 79-bus multi-phase multi-voltage</a:t>
            </a:r>
            <a:r>
              <a:rPr lang="en-US" baseline="0" dirty="0" smtClean="0"/>
              <a:t> </a:t>
            </a:r>
            <a:r>
              <a:rPr lang="en-US" dirty="0" smtClean="0"/>
              <a:t>unbalanced network including components of 10 different types, each with electrical and mechanical parts, various controllers and protection systems, allowing to simulate the behavior of an active distribution grid. The model is implemented in MATLAB/Simulink and is modified for its use with the Opal-RT </a:t>
            </a:r>
            <a:r>
              <a:rPr lang="en-US" dirty="0" err="1" smtClean="0"/>
              <a:t>eMegaSim</a:t>
            </a:r>
            <a:r>
              <a:rPr lang="en-US" dirty="0" smtClean="0"/>
              <a:t> real-time simulator.</a:t>
            </a:r>
            <a:endParaRPr lang="sv-SE" dirty="0"/>
          </a:p>
        </p:txBody>
      </p:sp>
      <p:sp>
        <p:nvSpPr>
          <p:cNvPr id="4" name="Slide Number Placeholder 3"/>
          <p:cNvSpPr>
            <a:spLocks noGrp="1"/>
          </p:cNvSpPr>
          <p:nvPr>
            <p:ph type="sldNum" sz="quarter" idx="10"/>
          </p:nvPr>
        </p:nvSpPr>
        <p:spPr/>
        <p:txBody>
          <a:bodyPr/>
          <a:lstStyle/>
          <a:p>
            <a:fld id="{53A1C5AA-7EB7-436A-90C2-7C389B6CA2B1}" type="slidenum">
              <a:rPr lang="sv-SE" smtClean="0"/>
              <a:t>15</a:t>
            </a:fld>
            <a:endParaRPr lang="sv-SE"/>
          </a:p>
        </p:txBody>
      </p:sp>
    </p:spTree>
    <p:extLst>
      <p:ext uri="{BB962C8B-B14F-4D97-AF65-F5344CB8AC3E}">
        <p14:creationId xmlns:p14="http://schemas.microsoft.com/office/powerpoint/2010/main" val="254870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F67F46-AF5F-47A7-A1E8-ABDF12E1491B}"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ABC2F-A3B2-4A2F-90EE-5C68C78527EF}" type="slidenum">
              <a:rPr lang="en-US" smtClean="0"/>
              <a:t>‹#›</a:t>
            </a:fld>
            <a:endParaRPr lang="en-US"/>
          </a:p>
        </p:txBody>
      </p:sp>
    </p:spTree>
    <p:extLst>
      <p:ext uri="{BB962C8B-B14F-4D97-AF65-F5344CB8AC3E}">
        <p14:creationId xmlns:p14="http://schemas.microsoft.com/office/powerpoint/2010/main" val="27791834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67F46-AF5F-47A7-A1E8-ABDF12E1491B}"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ABC2F-A3B2-4A2F-90EE-5C68C78527EF}" type="slidenum">
              <a:rPr lang="en-US" smtClean="0"/>
              <a:t>‹#›</a:t>
            </a:fld>
            <a:endParaRPr lang="en-US"/>
          </a:p>
        </p:txBody>
      </p:sp>
    </p:spTree>
    <p:extLst>
      <p:ext uri="{BB962C8B-B14F-4D97-AF65-F5344CB8AC3E}">
        <p14:creationId xmlns:p14="http://schemas.microsoft.com/office/powerpoint/2010/main" val="369177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67F46-AF5F-47A7-A1E8-ABDF12E1491B}"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ABC2F-A3B2-4A2F-90EE-5C68C78527EF}" type="slidenum">
              <a:rPr lang="en-US" smtClean="0"/>
              <a:t>‹#›</a:t>
            </a:fld>
            <a:endParaRPr lang="en-US"/>
          </a:p>
        </p:txBody>
      </p:sp>
    </p:spTree>
    <p:extLst>
      <p:ext uri="{BB962C8B-B14F-4D97-AF65-F5344CB8AC3E}">
        <p14:creationId xmlns:p14="http://schemas.microsoft.com/office/powerpoint/2010/main" val="39829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and Content">
    <p:spTree>
      <p:nvGrpSpPr>
        <p:cNvPr id="1" name=""/>
        <p:cNvGrpSpPr/>
        <p:nvPr/>
      </p:nvGrpSpPr>
      <p:grpSpPr>
        <a:xfrm>
          <a:off x="0" y="0"/>
          <a:ext cx="0" cy="0"/>
          <a:chOff x="0" y="0"/>
          <a:chExt cx="0" cy="0"/>
        </a:xfrm>
      </p:grpSpPr>
      <p:sp>
        <p:nvSpPr>
          <p:cNvPr id="6" name="Rubrik 1"/>
          <p:cNvSpPr>
            <a:spLocks noGrp="1"/>
          </p:cNvSpPr>
          <p:nvPr>
            <p:ph type="title"/>
          </p:nvPr>
        </p:nvSpPr>
        <p:spPr>
          <a:xfrm>
            <a:off x="2159000" y="404870"/>
            <a:ext cx="9247717" cy="668338"/>
          </a:xfrm>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GB" dirty="0"/>
          </a:p>
        </p:txBody>
      </p:sp>
      <p:sp>
        <p:nvSpPr>
          <p:cNvPr id="7" name="Platshållare för innehåll 2"/>
          <p:cNvSpPr>
            <a:spLocks noGrp="1"/>
          </p:cNvSpPr>
          <p:nvPr>
            <p:ph idx="1"/>
          </p:nvPr>
        </p:nvSpPr>
        <p:spPr>
          <a:xfrm>
            <a:off x="2159000" y="1582739"/>
            <a:ext cx="9247717" cy="4078286"/>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latshållare för datum 3"/>
          <p:cNvSpPr>
            <a:spLocks noGrp="1"/>
          </p:cNvSpPr>
          <p:nvPr>
            <p:ph type="dt" sz="half" idx="10"/>
          </p:nvPr>
        </p:nvSpPr>
        <p:spPr>
          <a:xfrm>
            <a:off x="7440149" y="6288510"/>
            <a:ext cx="2844800" cy="365125"/>
          </a:xfrm>
        </p:spPr>
        <p:txBody>
          <a:bodyPr/>
          <a:lstStyle>
            <a:lvl1pPr>
              <a:defRPr sz="1100"/>
            </a:lvl1pPr>
          </a:lstStyle>
          <a:p>
            <a:fld id="{BACAD5DE-E40C-4276-B9B2-A9ADFE7134E9}" type="datetime1">
              <a:rPr lang="sv-SE" smtClean="0"/>
              <a:t>2018-10-10</a:t>
            </a:fld>
            <a:endParaRPr lang="sv-SE"/>
          </a:p>
        </p:txBody>
      </p:sp>
      <p:sp>
        <p:nvSpPr>
          <p:cNvPr id="9" name="Platshållare för bildnummer 5"/>
          <p:cNvSpPr>
            <a:spLocks noGrp="1"/>
          </p:cNvSpPr>
          <p:nvPr>
            <p:ph type="sldNum" sz="quarter" idx="12"/>
          </p:nvPr>
        </p:nvSpPr>
        <p:spPr>
          <a:xfrm>
            <a:off x="10896533" y="6301411"/>
            <a:ext cx="709151" cy="365125"/>
          </a:xfrm>
        </p:spPr>
        <p:txBody>
          <a:bodyPr/>
          <a:lstStyle>
            <a:lvl1pPr>
              <a:defRPr sz="1100"/>
            </a:lvl1pPr>
          </a:lstStyle>
          <a:p>
            <a:fld id="{680D72F4-1C41-4187-A4BC-492CF086CF40}" type="slidenum">
              <a:rPr lang="sv-SE" smtClean="0"/>
              <a:pPr/>
              <a:t>‹#›</a:t>
            </a:fld>
            <a:endParaRPr lang="sv-SE"/>
          </a:p>
        </p:txBody>
      </p:sp>
      <p:sp>
        <p:nvSpPr>
          <p:cNvPr id="10" name="Platshållare för sidfot 4"/>
          <p:cNvSpPr>
            <a:spLocks noGrp="1"/>
          </p:cNvSpPr>
          <p:nvPr>
            <p:ph type="ftr" sz="quarter" idx="11"/>
          </p:nvPr>
        </p:nvSpPr>
        <p:spPr>
          <a:xfrm>
            <a:off x="2159000" y="6345301"/>
            <a:ext cx="3860800" cy="365125"/>
          </a:xfrm>
        </p:spPr>
        <p:txBody>
          <a:bodyPr lIns="0" tIns="0" rIns="0" bIns="0" anchor="t"/>
          <a:lstStyle>
            <a:lvl1pPr algn="l">
              <a:lnSpc>
                <a:spcPts val="900"/>
              </a:lnSpc>
              <a:defRPr sz="1100" b="1" cap="all" baseline="0">
                <a:solidFill>
                  <a:schemeClr val="bg1"/>
                </a:solidFill>
              </a:defRPr>
            </a:lvl1pPr>
          </a:lstStyle>
          <a:p>
            <a:endParaRPr lang="sv-SE" dirty="0"/>
          </a:p>
        </p:txBody>
      </p:sp>
      <p:pic>
        <p:nvPicPr>
          <p:cNvPr id="3074" name="Picture 2" descr="Image result for opal rt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33905" y="83213"/>
            <a:ext cx="943556" cy="6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754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67F46-AF5F-47A7-A1E8-ABDF12E1491B}"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ABC2F-A3B2-4A2F-90EE-5C68C78527EF}" type="slidenum">
              <a:rPr lang="en-US" smtClean="0"/>
              <a:t>‹#›</a:t>
            </a:fld>
            <a:endParaRPr lang="en-US"/>
          </a:p>
        </p:txBody>
      </p:sp>
      <p:pic>
        <p:nvPicPr>
          <p:cNvPr id="8"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53" y="6390634"/>
            <a:ext cx="12195253" cy="47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6493115"/>
            <a:ext cx="1872208" cy="370088"/>
          </a:xfrm>
          <a:prstGeom prst="rect">
            <a:avLst/>
          </a:prstGeom>
        </p:spPr>
      </p:pic>
      <p:sp>
        <p:nvSpPr>
          <p:cNvPr id="10" name="Slide Number Placeholder 5"/>
          <p:cNvSpPr txBox="1">
            <a:spLocks/>
          </p:cNvSpPr>
          <p:nvPr userDrawn="1"/>
        </p:nvSpPr>
        <p:spPr>
          <a:xfrm>
            <a:off x="9982200" y="6598531"/>
            <a:ext cx="2133600" cy="19526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75000"/>
                  </a:schemeClr>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1B395F6-79A5-4688-AC95-197CA5AC6DED}" type="slidenum">
              <a:rPr lang="fr-CA" smtClean="0"/>
              <a:pPr>
                <a:defRPr/>
              </a:pPr>
              <a:t>‹#›</a:t>
            </a:fld>
            <a:endParaRPr lang="fr-CA" dirty="0"/>
          </a:p>
        </p:txBody>
      </p:sp>
      <p:pic>
        <p:nvPicPr>
          <p:cNvPr id="11" name="Picture 10"/>
          <p:cNvPicPr>
            <a:picLocks noChangeAspect="1"/>
          </p:cNvPicPr>
          <p:nvPr userDrawn="1"/>
        </p:nvPicPr>
        <p:blipFill>
          <a:blip r:embed="rId4"/>
          <a:stretch>
            <a:fillRect/>
          </a:stretch>
        </p:blipFill>
        <p:spPr>
          <a:xfrm>
            <a:off x="0" y="-19180"/>
            <a:ext cx="12192000" cy="828571"/>
          </a:xfrm>
          <a:prstGeom prst="rect">
            <a:avLst/>
          </a:prstGeom>
        </p:spPr>
      </p:pic>
    </p:spTree>
    <p:extLst>
      <p:ext uri="{BB962C8B-B14F-4D97-AF65-F5344CB8AC3E}">
        <p14:creationId xmlns:p14="http://schemas.microsoft.com/office/powerpoint/2010/main" val="10757271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67F46-AF5F-47A7-A1E8-ABDF12E1491B}"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ABC2F-A3B2-4A2F-90EE-5C68C78527EF}" type="slidenum">
              <a:rPr lang="en-US" smtClean="0"/>
              <a:t>‹#›</a:t>
            </a:fld>
            <a:endParaRPr lang="en-US"/>
          </a:p>
        </p:txBody>
      </p:sp>
    </p:spTree>
    <p:extLst>
      <p:ext uri="{BB962C8B-B14F-4D97-AF65-F5344CB8AC3E}">
        <p14:creationId xmlns:p14="http://schemas.microsoft.com/office/powerpoint/2010/main" val="1585152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F67F46-AF5F-47A7-A1E8-ABDF12E1491B}"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ABC2F-A3B2-4A2F-90EE-5C68C78527EF}" type="slidenum">
              <a:rPr lang="en-US" smtClean="0"/>
              <a:t>‹#›</a:t>
            </a:fld>
            <a:endParaRPr lang="en-US"/>
          </a:p>
        </p:txBody>
      </p:sp>
    </p:spTree>
    <p:extLst>
      <p:ext uri="{BB962C8B-B14F-4D97-AF65-F5344CB8AC3E}">
        <p14:creationId xmlns:p14="http://schemas.microsoft.com/office/powerpoint/2010/main" val="1493026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F67F46-AF5F-47A7-A1E8-ABDF12E1491B}" type="datetimeFigureOut">
              <a:rPr lang="en-US" smtClean="0"/>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ABC2F-A3B2-4A2F-90EE-5C68C78527EF}" type="slidenum">
              <a:rPr lang="en-US" smtClean="0"/>
              <a:t>‹#›</a:t>
            </a:fld>
            <a:endParaRPr lang="en-US"/>
          </a:p>
        </p:txBody>
      </p:sp>
    </p:spTree>
    <p:extLst>
      <p:ext uri="{BB962C8B-B14F-4D97-AF65-F5344CB8AC3E}">
        <p14:creationId xmlns:p14="http://schemas.microsoft.com/office/powerpoint/2010/main" val="17262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F67F46-AF5F-47A7-A1E8-ABDF12E1491B}" type="datetimeFigureOut">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ABC2F-A3B2-4A2F-90EE-5C68C78527EF}" type="slidenum">
              <a:rPr lang="en-US" smtClean="0"/>
              <a:t>‹#›</a:t>
            </a:fld>
            <a:endParaRPr lang="en-US"/>
          </a:p>
        </p:txBody>
      </p:sp>
    </p:spTree>
    <p:extLst>
      <p:ext uri="{BB962C8B-B14F-4D97-AF65-F5344CB8AC3E}">
        <p14:creationId xmlns:p14="http://schemas.microsoft.com/office/powerpoint/2010/main" val="202167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67F46-AF5F-47A7-A1E8-ABDF12E1491B}" type="datetimeFigureOut">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ABC2F-A3B2-4A2F-90EE-5C68C78527EF}" type="slidenum">
              <a:rPr lang="en-US" smtClean="0"/>
              <a:t>‹#›</a:t>
            </a:fld>
            <a:endParaRPr lang="en-US"/>
          </a:p>
        </p:txBody>
      </p:sp>
    </p:spTree>
    <p:extLst>
      <p:ext uri="{BB962C8B-B14F-4D97-AF65-F5344CB8AC3E}">
        <p14:creationId xmlns:p14="http://schemas.microsoft.com/office/powerpoint/2010/main" val="382187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67F46-AF5F-47A7-A1E8-ABDF12E1491B}"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ABC2F-A3B2-4A2F-90EE-5C68C78527EF}" type="slidenum">
              <a:rPr lang="en-US" smtClean="0"/>
              <a:t>‹#›</a:t>
            </a:fld>
            <a:endParaRPr lang="en-US"/>
          </a:p>
        </p:txBody>
      </p:sp>
    </p:spTree>
    <p:extLst>
      <p:ext uri="{BB962C8B-B14F-4D97-AF65-F5344CB8AC3E}">
        <p14:creationId xmlns:p14="http://schemas.microsoft.com/office/powerpoint/2010/main" val="2730136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67F46-AF5F-47A7-A1E8-ABDF12E1491B}"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ABC2F-A3B2-4A2F-90EE-5C68C78527EF}" type="slidenum">
              <a:rPr lang="en-US" smtClean="0"/>
              <a:t>‹#›</a:t>
            </a:fld>
            <a:endParaRPr lang="en-US"/>
          </a:p>
        </p:txBody>
      </p:sp>
    </p:spTree>
    <p:extLst>
      <p:ext uri="{BB962C8B-B14F-4D97-AF65-F5344CB8AC3E}">
        <p14:creationId xmlns:p14="http://schemas.microsoft.com/office/powerpoint/2010/main" val="2755711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67F46-AF5F-47A7-A1E8-ABDF12E1491B}" type="datetimeFigureOut">
              <a:rPr lang="en-US" smtClean="0"/>
              <a:t>10/10/2018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ABC2F-A3B2-4A2F-90EE-5C68C78527EF}" type="slidenum">
              <a:rPr lang="en-US" smtClean="0"/>
              <a:t>‹#›</a:t>
            </a:fld>
            <a:endParaRPr lang="en-US"/>
          </a:p>
        </p:txBody>
      </p:sp>
    </p:spTree>
    <p:extLst>
      <p:ext uri="{BB962C8B-B14F-4D97-AF65-F5344CB8AC3E}">
        <p14:creationId xmlns:p14="http://schemas.microsoft.com/office/powerpoint/2010/main" val="189349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images.google.com/imgres?imgurl=http://www.localpower.org/img/ben_trans.jpg&amp;imgrefurl=http://www.localpower.org/ben_efficiency.html&amp;usg=__mgFHJiMxu9UtQTywJzcu1UYlifE=&amp;h=500&amp;w=399&amp;sz=44&amp;hl=en&amp;start=18&amp;sig2=1XI96s_Fh4mNczNugbtdZQ&amp;tbnid=SpHQr7PUxQ7t5M:&amp;tbnh=130&amp;tbnw=104&amp;ei=2Td2SaLPH4aksAP19-W1DA&amp;prev=/images?q=power+grid&amp;gbv=2&amp;hl=en&amp;sa=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0" y="-96186"/>
            <a:ext cx="12192000" cy="369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9668" y="6412724"/>
            <a:ext cx="3015313" cy="646331"/>
          </a:xfrm>
          <a:prstGeom prst="rect">
            <a:avLst/>
          </a:prstGeom>
          <a:noFill/>
        </p:spPr>
        <p:txBody>
          <a:bodyPr wrap="none" rtlCol="0">
            <a:spAutoFit/>
          </a:bodyPr>
          <a:lstStyle/>
          <a:p>
            <a:r>
              <a:rPr lang="en-US" i="1" dirty="0" smtClean="0"/>
              <a:t>COMPENG-2018, Firenze, Italy</a:t>
            </a:r>
            <a:endParaRPr lang="en-US" i="1" dirty="0"/>
          </a:p>
          <a:p>
            <a:endParaRPr lang="en-US" dirty="0"/>
          </a:p>
        </p:txBody>
      </p:sp>
      <p:pic>
        <p:nvPicPr>
          <p:cNvPr id="5" name="Picture 4" descr="Opal-RT Technologies official logo verti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3213" y="5285755"/>
            <a:ext cx="1503880" cy="1392541"/>
          </a:xfrm>
          <a:prstGeom prst="rect">
            <a:avLst/>
          </a:prstGeom>
          <a:noFill/>
          <a:extLst>
            <a:ext uri="{909E8E84-426E-40DD-AFC4-6F175D3DCCD1}">
              <a14:hiddenFill xmlns:a14="http://schemas.microsoft.com/office/drawing/2010/main">
                <a:solidFill>
                  <a:srgbClr val="FFFFFF"/>
                </a:solidFill>
              </a14:hiddenFill>
            </a:ext>
          </a:extLst>
        </p:spPr>
      </p:pic>
      <p:sp>
        <p:nvSpPr>
          <p:cNvPr id="8" name="Underrubrik 5"/>
          <p:cNvSpPr txBox="1">
            <a:spLocks/>
          </p:cNvSpPr>
          <p:nvPr/>
        </p:nvSpPr>
        <p:spPr>
          <a:xfrm>
            <a:off x="1524000" y="3895564"/>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fr-CA" dirty="0"/>
              <a:t>Christian </a:t>
            </a:r>
            <a:r>
              <a:rPr lang="fr-CA" dirty="0" smtClean="0"/>
              <a:t>Dufour</a:t>
            </a:r>
            <a:endParaRPr lang="sv-SE" sz="1050" baseline="30000" dirty="0" smtClean="0"/>
          </a:p>
          <a:p>
            <a:pPr>
              <a:lnSpc>
                <a:spcPct val="100000"/>
              </a:lnSpc>
            </a:pPr>
            <a:r>
              <a:rPr lang="en-US" sz="1800" dirty="0" smtClean="0"/>
              <a:t>OPAL-RT Technologies, Montréal, Québec, Canada</a:t>
            </a:r>
            <a:endParaRPr lang="en-US" sz="1800" dirty="0"/>
          </a:p>
        </p:txBody>
      </p:sp>
      <p:sp>
        <p:nvSpPr>
          <p:cNvPr id="2" name="Rectangle 1"/>
          <p:cNvSpPr/>
          <p:nvPr/>
        </p:nvSpPr>
        <p:spPr>
          <a:xfrm>
            <a:off x="1622328" y="2283392"/>
            <a:ext cx="8686443" cy="750774"/>
          </a:xfrm>
          <a:prstGeom prst="rect">
            <a:avLst/>
          </a:prstGeom>
          <a:solidFill>
            <a:srgbClr val="02376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99991" y="2851264"/>
            <a:ext cx="9034609" cy="750774"/>
          </a:xfrm>
          <a:prstGeom prst="rect">
            <a:avLst/>
          </a:prstGeom>
          <a:solidFill>
            <a:srgbClr val="02376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ubrik 4"/>
          <p:cNvSpPr txBox="1">
            <a:spLocks/>
          </p:cNvSpPr>
          <p:nvPr/>
        </p:nvSpPr>
        <p:spPr>
          <a:xfrm>
            <a:off x="741948" y="1214438"/>
            <a:ext cx="10432891"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chemeClr val="bg1"/>
                </a:solidFill>
              </a:rPr>
              <a:t>Highly stable rotating machine models</a:t>
            </a:r>
          </a:p>
          <a:p>
            <a:r>
              <a:rPr lang="en-US" sz="4400" b="1" dirty="0">
                <a:solidFill>
                  <a:schemeClr val="bg1"/>
                </a:solidFill>
              </a:rPr>
              <a:t> using the state-space-nodal real-time solver </a:t>
            </a:r>
          </a:p>
        </p:txBody>
      </p:sp>
    </p:spTree>
    <p:extLst>
      <p:ext uri="{BB962C8B-B14F-4D97-AF65-F5344CB8AC3E}">
        <p14:creationId xmlns:p14="http://schemas.microsoft.com/office/powerpoint/2010/main" val="4075365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92086" y="163119"/>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FEA-based Model vs. </a:t>
            </a:r>
            <a:r>
              <a:rPr lang="en-US" b="1" dirty="0" smtClean="0">
                <a:solidFill>
                  <a:schemeClr val="bg1"/>
                </a:solidFill>
              </a:rPr>
              <a:t>DQ </a:t>
            </a:r>
            <a:r>
              <a:rPr lang="en-US" b="1" dirty="0">
                <a:solidFill>
                  <a:schemeClr val="bg1"/>
                </a:solidFill>
              </a:rPr>
              <a:t>Model</a:t>
            </a:r>
          </a:p>
        </p:txBody>
      </p:sp>
      <p:sp>
        <p:nvSpPr>
          <p:cNvPr id="5" name="Rectangle 4"/>
          <p:cNvSpPr/>
          <p:nvPr/>
        </p:nvSpPr>
        <p:spPr>
          <a:xfrm>
            <a:off x="4484914" y="1117334"/>
            <a:ext cx="6431235" cy="50285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 name="Straight Arrow Connector 5"/>
          <p:cNvCxnSpPr/>
          <p:nvPr/>
        </p:nvCxnSpPr>
        <p:spPr>
          <a:xfrm rot="5400000" flipH="1" flipV="1">
            <a:off x="4343737" y="3366952"/>
            <a:ext cx="3793472" cy="1839"/>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240473" y="5263688"/>
            <a:ext cx="4499234" cy="1839"/>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36898" y="2801860"/>
            <a:ext cx="1323304" cy="923329"/>
          </a:xfrm>
          <a:prstGeom prst="rect">
            <a:avLst/>
          </a:prstGeom>
          <a:noFill/>
        </p:spPr>
        <p:txBody>
          <a:bodyPr wrap="square" rtlCol="0">
            <a:spAutoFit/>
          </a:bodyPr>
          <a:lstStyle/>
          <a:p>
            <a:pPr algn="ctr"/>
            <a:r>
              <a:rPr lang="en-US" b="1" dirty="0">
                <a:solidFill>
                  <a:schemeClr val="tx2"/>
                </a:solidFill>
              </a:rPr>
              <a:t>Accuracy of Motor Model</a:t>
            </a:r>
          </a:p>
        </p:txBody>
      </p:sp>
      <p:sp>
        <p:nvSpPr>
          <p:cNvPr id="9" name="TextBox 8"/>
          <p:cNvSpPr txBox="1"/>
          <p:nvPr/>
        </p:nvSpPr>
        <p:spPr>
          <a:xfrm>
            <a:off x="7387338" y="5616568"/>
            <a:ext cx="2117287" cy="369332"/>
          </a:xfrm>
          <a:prstGeom prst="rect">
            <a:avLst/>
          </a:prstGeom>
          <a:noFill/>
        </p:spPr>
        <p:txBody>
          <a:bodyPr wrap="square" rtlCol="0">
            <a:spAutoFit/>
          </a:bodyPr>
          <a:lstStyle/>
          <a:p>
            <a:pPr algn="ctr"/>
            <a:r>
              <a:rPr lang="en-US" b="1" dirty="0">
                <a:solidFill>
                  <a:schemeClr val="tx2"/>
                </a:solidFill>
              </a:rPr>
              <a:t>Calculation Speed</a:t>
            </a:r>
          </a:p>
        </p:txBody>
      </p:sp>
      <p:sp>
        <p:nvSpPr>
          <p:cNvPr id="10" name="TextBox 9"/>
          <p:cNvSpPr txBox="1"/>
          <p:nvPr/>
        </p:nvSpPr>
        <p:spPr>
          <a:xfrm>
            <a:off x="6240474" y="5351907"/>
            <a:ext cx="1587965" cy="477054"/>
          </a:xfrm>
          <a:prstGeom prst="rect">
            <a:avLst/>
          </a:prstGeom>
          <a:noFill/>
        </p:spPr>
        <p:txBody>
          <a:bodyPr wrap="square" rtlCol="0">
            <a:spAutoFit/>
          </a:bodyPr>
          <a:lstStyle/>
          <a:p>
            <a:pPr algn="ctr"/>
            <a:r>
              <a:rPr lang="en-US" sz="1400" b="1" dirty="0"/>
              <a:t>Very slow</a:t>
            </a:r>
          </a:p>
          <a:p>
            <a:pPr algn="ctr"/>
            <a:r>
              <a:rPr lang="en-US" sz="1100" dirty="0"/>
              <a:t>Hours ~ Minutes</a:t>
            </a:r>
          </a:p>
        </p:txBody>
      </p:sp>
      <p:sp>
        <p:nvSpPr>
          <p:cNvPr id="11" name="TextBox 10"/>
          <p:cNvSpPr txBox="1"/>
          <p:nvPr/>
        </p:nvSpPr>
        <p:spPr>
          <a:xfrm>
            <a:off x="9239962" y="5351907"/>
            <a:ext cx="1764406" cy="477054"/>
          </a:xfrm>
          <a:prstGeom prst="rect">
            <a:avLst/>
          </a:prstGeom>
          <a:noFill/>
        </p:spPr>
        <p:txBody>
          <a:bodyPr wrap="square" rtlCol="0">
            <a:spAutoFit/>
          </a:bodyPr>
          <a:lstStyle/>
          <a:p>
            <a:pPr algn="ctr"/>
            <a:r>
              <a:rPr lang="en-US" sz="1400" b="1" dirty="0"/>
              <a:t>Very fast</a:t>
            </a:r>
          </a:p>
          <a:p>
            <a:pPr algn="ctr"/>
            <a:r>
              <a:rPr lang="en-US" sz="1100" dirty="0"/>
              <a:t>Micro ~ Nano sec</a:t>
            </a:r>
          </a:p>
        </p:txBody>
      </p:sp>
      <p:grpSp>
        <p:nvGrpSpPr>
          <p:cNvPr id="12" name="Group 35"/>
          <p:cNvGrpSpPr/>
          <p:nvPr/>
        </p:nvGrpSpPr>
        <p:grpSpPr>
          <a:xfrm>
            <a:off x="8804533" y="3217389"/>
            <a:ext cx="1284383" cy="1213029"/>
            <a:chOff x="7467600" y="4038600"/>
            <a:chExt cx="1109382" cy="1047750"/>
          </a:xfrm>
        </p:grpSpPr>
        <p:sp>
          <p:nvSpPr>
            <p:cNvPr id="13" name="Rounded Rectangle 12"/>
            <p:cNvSpPr/>
            <p:nvPr/>
          </p:nvSpPr>
          <p:spPr>
            <a:xfrm>
              <a:off x="7467600" y="4038600"/>
              <a:ext cx="1109382" cy="1047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b="1" dirty="0">
                <a:solidFill>
                  <a:schemeClr val="tx2"/>
                </a:solidFill>
                <a:effectLst>
                  <a:glow rad="228600">
                    <a:schemeClr val="bg1">
                      <a:alpha val="40000"/>
                    </a:schemeClr>
                  </a:glow>
                </a:effectLst>
              </a:endParaRPr>
            </a:p>
          </p:txBody>
        </p:sp>
        <p:sp>
          <p:nvSpPr>
            <p:cNvPr id="14" name="Oval 13"/>
            <p:cNvSpPr/>
            <p:nvPr/>
          </p:nvSpPr>
          <p:spPr>
            <a:xfrm>
              <a:off x="7604556" y="4399529"/>
              <a:ext cx="486047" cy="486046"/>
            </a:xfrm>
            <a:prstGeom prst="ellipse">
              <a:avLst/>
            </a:prstGeom>
            <a:solidFill>
              <a:schemeClr val="bg2">
                <a:lumMod val="9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34934" y="4429907"/>
              <a:ext cx="425291" cy="425291"/>
            </a:xfrm>
            <a:prstGeom prst="ellipse">
              <a:avLst/>
            </a:prstGeom>
            <a:solidFill>
              <a:schemeClr val="bg2">
                <a:lumMod val="9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5"/>
            <p:cNvGrpSpPr/>
            <p:nvPr/>
          </p:nvGrpSpPr>
          <p:grpSpPr>
            <a:xfrm>
              <a:off x="7786823" y="4490669"/>
              <a:ext cx="121512" cy="303780"/>
              <a:chOff x="6858000" y="2743200"/>
              <a:chExt cx="152400" cy="457200"/>
            </a:xfrm>
          </p:grpSpPr>
          <p:sp>
            <p:nvSpPr>
              <p:cNvPr id="25" name="Rectangle 23"/>
              <p:cNvSpPr/>
              <p:nvPr/>
            </p:nvSpPr>
            <p:spPr>
              <a:xfrm>
                <a:off x="6858000" y="2743200"/>
                <a:ext cx="152400" cy="228600"/>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858000" y="2971800"/>
                <a:ext cx="152400" cy="228600"/>
              </a:xfrm>
              <a:prstGeom prst="rect">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p:nvCxnSpPr>
          <p:spPr>
            <a:xfrm rot="5400000" flipH="1" flipV="1">
              <a:off x="7695690" y="4247640"/>
              <a:ext cx="303779"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817201" y="4156506"/>
              <a:ext cx="60756" cy="151890"/>
            </a:xfrm>
            <a:prstGeom prst="rect">
              <a:avLst/>
            </a:prstGeom>
            <a:solidFill>
              <a:schemeClr val="bg2">
                <a:lumMod val="9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34"/>
            <p:cNvGrpSpPr/>
            <p:nvPr/>
          </p:nvGrpSpPr>
          <p:grpSpPr>
            <a:xfrm rot="5400000">
              <a:off x="8204392" y="4483611"/>
              <a:ext cx="76200" cy="303779"/>
              <a:chOff x="4991100" y="3657600"/>
              <a:chExt cx="76200" cy="381000"/>
            </a:xfrm>
          </p:grpSpPr>
          <p:cxnSp>
            <p:nvCxnSpPr>
              <p:cNvPr id="23" name="Straight Connector 22"/>
              <p:cNvCxnSpPr/>
              <p:nvPr/>
            </p:nvCxnSpPr>
            <p:spPr>
              <a:xfrm rot="5400000" flipH="1" flipV="1">
                <a:off x="4838700" y="38481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991100" y="3733800"/>
                <a:ext cx="76200" cy="190500"/>
              </a:xfrm>
              <a:prstGeom prst="rect">
                <a:avLst/>
              </a:prstGeom>
              <a:solidFill>
                <a:schemeClr val="bg2">
                  <a:lumMod val="9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534275" y="4830072"/>
              <a:ext cx="1038225" cy="239257"/>
            </a:xfrm>
            <a:prstGeom prst="rect">
              <a:avLst/>
            </a:prstGeom>
            <a:noFill/>
          </p:spPr>
          <p:txBody>
            <a:bodyPr wrap="square" rtlCol="0">
              <a:spAutoFit/>
            </a:bodyPr>
            <a:lstStyle/>
            <a:p>
              <a:pPr algn="ctr"/>
              <a:r>
                <a:rPr lang="en-US" sz="1200" b="1" dirty="0">
                  <a:solidFill>
                    <a:schemeClr val="tx2"/>
                  </a:solidFill>
                </a:rPr>
                <a:t>dq model</a:t>
              </a:r>
            </a:p>
          </p:txBody>
        </p:sp>
        <p:sp>
          <p:nvSpPr>
            <p:cNvPr id="21" name="TextBox 20"/>
            <p:cNvSpPr txBox="1"/>
            <p:nvPr/>
          </p:nvSpPr>
          <p:spPr>
            <a:xfrm>
              <a:off x="7832802" y="4098866"/>
              <a:ext cx="558723" cy="239257"/>
            </a:xfrm>
            <a:prstGeom prst="rect">
              <a:avLst/>
            </a:prstGeom>
            <a:noFill/>
          </p:spPr>
          <p:txBody>
            <a:bodyPr wrap="square" lIns="0" rIns="0" rtlCol="0">
              <a:spAutoFit/>
            </a:bodyPr>
            <a:lstStyle/>
            <a:p>
              <a:pPr algn="ctr"/>
              <a:r>
                <a:rPr lang="en-US" sz="1200" dirty="0"/>
                <a:t>d axis</a:t>
              </a:r>
            </a:p>
          </p:txBody>
        </p:sp>
        <p:sp>
          <p:nvSpPr>
            <p:cNvPr id="22" name="TextBox 21"/>
            <p:cNvSpPr txBox="1"/>
            <p:nvPr/>
          </p:nvSpPr>
          <p:spPr>
            <a:xfrm>
              <a:off x="8029576" y="4636477"/>
              <a:ext cx="495300" cy="239257"/>
            </a:xfrm>
            <a:prstGeom prst="rect">
              <a:avLst/>
            </a:prstGeom>
            <a:noFill/>
          </p:spPr>
          <p:txBody>
            <a:bodyPr wrap="square" lIns="0" rIns="0" rtlCol="0">
              <a:spAutoFit/>
            </a:bodyPr>
            <a:lstStyle/>
            <a:p>
              <a:pPr algn="ctr"/>
              <a:r>
                <a:rPr lang="en-US" sz="1200" dirty="0"/>
                <a:t>q axis</a:t>
              </a:r>
            </a:p>
          </p:txBody>
        </p:sp>
      </p:grpSp>
      <p:grpSp>
        <p:nvGrpSpPr>
          <p:cNvPr id="28" name="Group 44"/>
          <p:cNvGrpSpPr/>
          <p:nvPr/>
        </p:nvGrpSpPr>
        <p:grpSpPr>
          <a:xfrm>
            <a:off x="6505134" y="1343708"/>
            <a:ext cx="1235084" cy="1146864"/>
            <a:chOff x="2743200" y="2786330"/>
            <a:chExt cx="1066800" cy="990600"/>
          </a:xfrm>
        </p:grpSpPr>
        <p:sp>
          <p:nvSpPr>
            <p:cNvPr id="29" name="Rounded Rectangle 28"/>
            <p:cNvSpPr/>
            <p:nvPr/>
          </p:nvSpPr>
          <p:spPr>
            <a:xfrm>
              <a:off x="2743200" y="2786330"/>
              <a:ext cx="10668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b="1" dirty="0">
                <a:solidFill>
                  <a:schemeClr val="tx2"/>
                </a:solidFill>
                <a:effectLst>
                  <a:glow rad="228600">
                    <a:schemeClr val="bg1">
                      <a:alpha val="40000"/>
                    </a:schemeClr>
                  </a:glow>
                </a:effectLst>
              </a:endParaRPr>
            </a:p>
          </p:txBody>
        </p:sp>
        <p:sp>
          <p:nvSpPr>
            <p:cNvPr id="30" name="TextBox 29"/>
            <p:cNvSpPr txBox="1"/>
            <p:nvPr/>
          </p:nvSpPr>
          <p:spPr>
            <a:xfrm>
              <a:off x="2819400" y="3505200"/>
              <a:ext cx="914400" cy="265841"/>
            </a:xfrm>
            <a:prstGeom prst="rect">
              <a:avLst/>
            </a:prstGeom>
            <a:noFill/>
          </p:spPr>
          <p:txBody>
            <a:bodyPr wrap="square" rtlCol="0">
              <a:spAutoFit/>
            </a:bodyPr>
            <a:lstStyle/>
            <a:p>
              <a:pPr algn="ctr"/>
              <a:r>
                <a:rPr lang="en-US" sz="1400" b="1" dirty="0">
                  <a:solidFill>
                    <a:schemeClr val="tx2"/>
                  </a:solidFill>
                </a:rPr>
                <a:t>FEA model</a:t>
              </a:r>
            </a:p>
          </p:txBody>
        </p:sp>
        <p:pic>
          <p:nvPicPr>
            <p:cNvPr id="31" name="Content Placeholder 5" descr="JSOL_SPM_magnetisation1.gif"/>
            <p:cNvPicPr>
              <a:picLocks noChangeAspect="1"/>
            </p:cNvPicPr>
            <p:nvPr/>
          </p:nvPicPr>
          <p:blipFill>
            <a:blip r:embed="rId3" cstate="screen">
              <a:clrChange>
                <a:clrFrom>
                  <a:srgbClr val="FFFFFF"/>
                </a:clrFrom>
                <a:clrTo>
                  <a:srgbClr val="FFFFFF">
                    <a:alpha val="0"/>
                  </a:srgbClr>
                </a:clrTo>
              </a:clrChange>
            </a:blip>
            <a:srcRect l="16772" r="35243" b="60866"/>
            <a:stretch>
              <a:fillRect/>
            </a:stretch>
          </p:blipFill>
          <p:spPr>
            <a:xfrm>
              <a:off x="2895600" y="2895600"/>
              <a:ext cx="816540" cy="665921"/>
            </a:xfrm>
            <a:prstGeom prst="rect">
              <a:avLst/>
            </a:prstGeom>
          </p:spPr>
        </p:pic>
      </p:grpSp>
      <p:sp>
        <p:nvSpPr>
          <p:cNvPr id="32" name="TextBox 31"/>
          <p:cNvSpPr txBox="1"/>
          <p:nvPr/>
        </p:nvSpPr>
        <p:spPr>
          <a:xfrm>
            <a:off x="4784838" y="1749579"/>
            <a:ext cx="1411524" cy="523220"/>
          </a:xfrm>
          <a:prstGeom prst="rect">
            <a:avLst/>
          </a:prstGeom>
          <a:noFill/>
        </p:spPr>
        <p:txBody>
          <a:bodyPr wrap="square" lIns="0" rIns="0" rtlCol="0">
            <a:spAutoFit/>
          </a:bodyPr>
          <a:lstStyle/>
          <a:p>
            <a:pPr algn="r"/>
            <a:r>
              <a:rPr lang="en-US" sz="1400" b="1" dirty="0"/>
              <a:t>Saturation effect,</a:t>
            </a:r>
          </a:p>
          <a:p>
            <a:pPr algn="r"/>
            <a:r>
              <a:rPr lang="en-US" sz="1400" b="1" dirty="0"/>
              <a:t>Complex geometry</a:t>
            </a:r>
          </a:p>
        </p:txBody>
      </p:sp>
      <p:sp>
        <p:nvSpPr>
          <p:cNvPr id="33" name="TextBox 32"/>
          <p:cNvSpPr txBox="1"/>
          <p:nvPr/>
        </p:nvSpPr>
        <p:spPr>
          <a:xfrm>
            <a:off x="4448822" y="3916612"/>
            <a:ext cx="1711451" cy="738664"/>
          </a:xfrm>
          <a:prstGeom prst="rect">
            <a:avLst/>
          </a:prstGeom>
          <a:noFill/>
        </p:spPr>
        <p:txBody>
          <a:bodyPr wrap="square" lIns="0" rIns="0" rtlCol="0">
            <a:spAutoFit/>
          </a:bodyPr>
          <a:lstStyle/>
          <a:p>
            <a:pPr algn="r"/>
            <a:r>
              <a:rPr lang="en-US" sz="1400" b="1" dirty="0" smtClean="0"/>
              <a:t>Simplified  </a:t>
            </a:r>
            <a:r>
              <a:rPr lang="en-US" sz="1400" b="1" dirty="0"/>
              <a:t>saturation,</a:t>
            </a:r>
          </a:p>
          <a:p>
            <a:pPr algn="r"/>
            <a:r>
              <a:rPr lang="en-US" sz="1400" b="1" dirty="0"/>
              <a:t>Sinusoidal </a:t>
            </a:r>
            <a:r>
              <a:rPr lang="en-US" sz="1400" b="1" dirty="0" err="1" smtClean="0"/>
              <a:t>backEMF</a:t>
            </a:r>
            <a:r>
              <a:rPr lang="en-US" sz="1400" b="1" dirty="0" smtClean="0"/>
              <a:t>,</a:t>
            </a:r>
            <a:endParaRPr lang="en-US" sz="1400" b="1" dirty="0"/>
          </a:p>
          <a:p>
            <a:pPr algn="r"/>
            <a:r>
              <a:rPr lang="en-US" sz="1400" b="1" dirty="0"/>
              <a:t>No slot effects</a:t>
            </a:r>
          </a:p>
        </p:txBody>
      </p:sp>
      <p:sp>
        <p:nvSpPr>
          <p:cNvPr id="34" name="TextBox 33"/>
          <p:cNvSpPr txBox="1"/>
          <p:nvPr/>
        </p:nvSpPr>
        <p:spPr>
          <a:xfrm>
            <a:off x="6593355" y="2495777"/>
            <a:ext cx="1355628" cy="523220"/>
          </a:xfrm>
          <a:prstGeom prst="rect">
            <a:avLst/>
          </a:prstGeom>
          <a:noFill/>
        </p:spPr>
        <p:txBody>
          <a:bodyPr wrap="none" rtlCol="0">
            <a:spAutoFit/>
          </a:bodyPr>
          <a:lstStyle/>
          <a:p>
            <a:r>
              <a:rPr lang="en-US" sz="1400" dirty="0">
                <a:sym typeface="Wingdings 2"/>
              </a:rPr>
              <a:t> </a:t>
            </a:r>
            <a:r>
              <a:rPr lang="en-US" sz="1400" dirty="0" smtClean="0">
                <a:sym typeface="Wingdings 2"/>
              </a:rPr>
              <a:t>Very a</a:t>
            </a:r>
            <a:r>
              <a:rPr lang="en-US" sz="1400" dirty="0" smtClean="0"/>
              <a:t>ccurate</a:t>
            </a:r>
            <a:endParaRPr lang="en-US" sz="1400" dirty="0"/>
          </a:p>
          <a:p>
            <a:r>
              <a:rPr lang="en-US" sz="1400" dirty="0">
                <a:sym typeface="Wingdings 2"/>
              </a:rPr>
              <a:t>×  </a:t>
            </a:r>
            <a:r>
              <a:rPr lang="en-US" sz="1400" dirty="0"/>
              <a:t>Slow</a:t>
            </a:r>
          </a:p>
        </p:txBody>
      </p:sp>
      <p:sp>
        <p:nvSpPr>
          <p:cNvPr id="35" name="TextBox 34"/>
          <p:cNvSpPr txBox="1"/>
          <p:nvPr/>
        </p:nvSpPr>
        <p:spPr>
          <a:xfrm>
            <a:off x="8716313" y="4392167"/>
            <a:ext cx="1597681" cy="523220"/>
          </a:xfrm>
          <a:prstGeom prst="rect">
            <a:avLst/>
          </a:prstGeom>
          <a:noFill/>
        </p:spPr>
        <p:txBody>
          <a:bodyPr wrap="none" rtlCol="0">
            <a:spAutoFit/>
          </a:bodyPr>
          <a:lstStyle/>
          <a:p>
            <a:r>
              <a:rPr lang="en-US" sz="1400" dirty="0">
                <a:sym typeface="Wingdings 2"/>
              </a:rPr>
              <a:t></a:t>
            </a:r>
            <a:r>
              <a:rPr lang="en-US" sz="1400" dirty="0" smtClean="0">
                <a:sym typeface="Wingdings 2"/>
              </a:rPr>
              <a:t> A</a:t>
            </a:r>
            <a:r>
              <a:rPr lang="en-US" sz="1400" dirty="0" smtClean="0"/>
              <a:t>ccurate enough</a:t>
            </a:r>
            <a:endParaRPr lang="en-US" sz="1400" dirty="0"/>
          </a:p>
          <a:p>
            <a:r>
              <a:rPr lang="en-US" sz="1400" dirty="0">
                <a:sym typeface="Wingdings 2"/>
              </a:rPr>
              <a:t> </a:t>
            </a:r>
            <a:r>
              <a:rPr lang="en-US" sz="1400" dirty="0"/>
              <a:t>Fast</a:t>
            </a:r>
          </a:p>
        </p:txBody>
      </p:sp>
      <p:grpSp>
        <p:nvGrpSpPr>
          <p:cNvPr id="37" name="Group 36"/>
          <p:cNvGrpSpPr/>
          <p:nvPr/>
        </p:nvGrpSpPr>
        <p:grpSpPr>
          <a:xfrm>
            <a:off x="9446224" y="1677233"/>
            <a:ext cx="1571625" cy="2138660"/>
            <a:chOff x="6594167" y="1635780"/>
            <a:chExt cx="1571625" cy="2138660"/>
          </a:xfrm>
        </p:grpSpPr>
        <p:sp>
          <p:nvSpPr>
            <p:cNvPr id="38" name="TextBox 37"/>
            <p:cNvSpPr txBox="1"/>
            <p:nvPr/>
          </p:nvSpPr>
          <p:spPr>
            <a:xfrm>
              <a:off x="6594167" y="1635780"/>
              <a:ext cx="1571625" cy="523220"/>
            </a:xfrm>
            <a:prstGeom prst="rect">
              <a:avLst/>
            </a:prstGeom>
            <a:noFill/>
          </p:spPr>
          <p:txBody>
            <a:bodyPr wrap="square" rtlCol="0">
              <a:spAutoFit/>
            </a:bodyPr>
            <a:lstStyle/>
            <a:p>
              <a:r>
                <a:rPr lang="en-US" sz="1400" b="1" dirty="0">
                  <a:solidFill>
                    <a:schemeClr val="tx2"/>
                  </a:solidFill>
                </a:rPr>
                <a:t>Can be simulated in Real-Time</a:t>
              </a:r>
            </a:p>
          </p:txBody>
        </p:sp>
        <p:sp>
          <p:nvSpPr>
            <p:cNvPr id="40" name="Freeform 39"/>
            <p:cNvSpPr/>
            <p:nvPr/>
          </p:nvSpPr>
          <p:spPr bwMode="auto">
            <a:xfrm>
              <a:off x="7169331" y="2159000"/>
              <a:ext cx="515122" cy="1615440"/>
            </a:xfrm>
            <a:custGeom>
              <a:avLst/>
              <a:gdLst>
                <a:gd name="connsiteX0" fmla="*/ 0 w 982980"/>
                <a:gd name="connsiteY0" fmla="*/ 1013460 h 1013460"/>
                <a:gd name="connsiteX1" fmla="*/ 731520 w 982980"/>
                <a:gd name="connsiteY1" fmla="*/ 655320 h 1013460"/>
                <a:gd name="connsiteX2" fmla="*/ 982980 w 982980"/>
                <a:gd name="connsiteY2" fmla="*/ 0 h 1013460"/>
              </a:gdLst>
              <a:ahLst/>
              <a:cxnLst>
                <a:cxn ang="0">
                  <a:pos x="connsiteX0" y="connsiteY0"/>
                </a:cxn>
                <a:cxn ang="0">
                  <a:pos x="connsiteX1" y="connsiteY1"/>
                </a:cxn>
                <a:cxn ang="0">
                  <a:pos x="connsiteX2" y="connsiteY2"/>
                </a:cxn>
              </a:cxnLst>
              <a:rect l="l" t="t" r="r" b="b"/>
              <a:pathLst>
                <a:path w="982980" h="1013460">
                  <a:moveTo>
                    <a:pt x="0" y="1013460"/>
                  </a:moveTo>
                  <a:cubicBezTo>
                    <a:pt x="283845" y="918845"/>
                    <a:pt x="567690" y="824230"/>
                    <a:pt x="731520" y="655320"/>
                  </a:cubicBezTo>
                  <a:cubicBezTo>
                    <a:pt x="895350" y="486410"/>
                    <a:pt x="939165" y="243205"/>
                    <a:pt x="982980" y="0"/>
                  </a:cubicBezTo>
                </a:path>
              </a:pathLst>
            </a:custGeom>
            <a:noFill/>
            <a:ln w="9525" cap="flat" cmpd="sng" algn="ctr">
              <a:solidFill>
                <a:schemeClr val="accent1"/>
              </a:solidFill>
              <a:prstDash val="solid"/>
              <a:miter lim="800000"/>
              <a:headEnd type="none" w="med" len="med"/>
              <a:tailEnd type="arrow" w="med" len="med"/>
            </a:ln>
            <a:effectLst/>
          </p:spPr>
          <p:txBody>
            <a:bodyPr vert="horz" wrap="square" lIns="0" tIns="45720" rIns="0" bIns="45720" numCol="1" rtlCol="0" anchor="t" anchorCtr="0" compatLnSpc="1">
              <a:prstTxWarp prst="textNoShape">
                <a:avLst/>
              </a:prstTxWarp>
            </a:bodyPr>
            <a:lstStyle/>
            <a:p>
              <a:pPr fontAlgn="base">
                <a:spcBef>
                  <a:spcPct val="0"/>
                </a:spcBef>
                <a:spcAft>
                  <a:spcPct val="0"/>
                </a:spcAft>
              </a:pPr>
              <a:endParaRPr lang="en-US" sz="2800" b="1">
                <a:latin typeface="Arial" charset="0"/>
              </a:endParaRPr>
            </a:p>
          </p:txBody>
        </p:sp>
      </p:grpSp>
      <p:grpSp>
        <p:nvGrpSpPr>
          <p:cNvPr id="41" name="Group 40"/>
          <p:cNvGrpSpPr/>
          <p:nvPr/>
        </p:nvGrpSpPr>
        <p:grpSpPr>
          <a:xfrm>
            <a:off x="6526350" y="1134656"/>
            <a:ext cx="2659974" cy="738664"/>
            <a:chOff x="3072311" y="1075971"/>
            <a:chExt cx="2659974" cy="738664"/>
          </a:xfrm>
        </p:grpSpPr>
        <p:sp>
          <p:nvSpPr>
            <p:cNvPr id="42" name="TextBox 41"/>
            <p:cNvSpPr txBox="1"/>
            <p:nvPr/>
          </p:nvSpPr>
          <p:spPr>
            <a:xfrm>
              <a:off x="4386085" y="1075971"/>
              <a:ext cx="1346200" cy="738664"/>
            </a:xfrm>
            <a:prstGeom prst="rect">
              <a:avLst/>
            </a:prstGeom>
            <a:noFill/>
          </p:spPr>
          <p:txBody>
            <a:bodyPr wrap="square" rtlCol="0">
              <a:spAutoFit/>
            </a:bodyPr>
            <a:lstStyle/>
            <a:p>
              <a:r>
                <a:rPr lang="en-US" sz="1400" b="1" dirty="0">
                  <a:solidFill>
                    <a:schemeClr val="tx2"/>
                  </a:solidFill>
                </a:rPr>
                <a:t>Impossible to run it in real-time (RT)</a:t>
              </a:r>
            </a:p>
          </p:txBody>
        </p:sp>
        <p:sp>
          <p:nvSpPr>
            <p:cNvPr id="43" name="Freeform 42"/>
            <p:cNvSpPr/>
            <p:nvPr/>
          </p:nvSpPr>
          <p:spPr bwMode="auto">
            <a:xfrm flipH="1">
              <a:off x="3072311" y="1090083"/>
              <a:ext cx="1313774" cy="383117"/>
            </a:xfrm>
            <a:custGeom>
              <a:avLst/>
              <a:gdLst>
                <a:gd name="connsiteX0" fmla="*/ 1841500 w 1841500"/>
                <a:gd name="connsiteY0" fmla="*/ 383117 h 383117"/>
                <a:gd name="connsiteX1" fmla="*/ 838200 w 1841500"/>
                <a:gd name="connsiteY1" fmla="*/ 40217 h 383117"/>
                <a:gd name="connsiteX2" fmla="*/ 0 w 1841500"/>
                <a:gd name="connsiteY2" fmla="*/ 141817 h 383117"/>
              </a:gdLst>
              <a:ahLst/>
              <a:cxnLst>
                <a:cxn ang="0">
                  <a:pos x="connsiteX0" y="connsiteY0"/>
                </a:cxn>
                <a:cxn ang="0">
                  <a:pos x="connsiteX1" y="connsiteY1"/>
                </a:cxn>
                <a:cxn ang="0">
                  <a:pos x="connsiteX2" y="connsiteY2"/>
                </a:cxn>
              </a:cxnLst>
              <a:rect l="l" t="t" r="r" b="b"/>
              <a:pathLst>
                <a:path w="1841500" h="383117">
                  <a:moveTo>
                    <a:pt x="1841500" y="383117"/>
                  </a:moveTo>
                  <a:cubicBezTo>
                    <a:pt x="1493308" y="231775"/>
                    <a:pt x="1145117" y="80434"/>
                    <a:pt x="838200" y="40217"/>
                  </a:cubicBezTo>
                  <a:cubicBezTo>
                    <a:pt x="531283" y="0"/>
                    <a:pt x="265641" y="70908"/>
                    <a:pt x="0" y="141817"/>
                  </a:cubicBezTo>
                </a:path>
              </a:pathLst>
            </a:custGeom>
            <a:noFill/>
            <a:ln w="9525" cap="flat" cmpd="sng" algn="ctr">
              <a:solidFill>
                <a:schemeClr val="accent1"/>
              </a:solidFill>
              <a:prstDash val="solid"/>
              <a:miter lim="800000"/>
              <a:headEnd type="none" w="med" len="med"/>
              <a:tailEnd type="arrow" w="med" len="med"/>
            </a:ln>
            <a:effectLst/>
          </p:spPr>
          <p:txBody>
            <a:bodyPr vert="horz" wrap="square" lIns="0" tIns="45720" rIns="0" bIns="45720" numCol="1" rtlCol="0" anchor="t" anchorCtr="0" compatLnSpc="1">
              <a:prstTxWarp prst="textNoShape">
                <a:avLst/>
              </a:prstTxWarp>
            </a:bodyPr>
            <a:lstStyle/>
            <a:p>
              <a:pPr fontAlgn="base">
                <a:spcBef>
                  <a:spcPct val="0"/>
                </a:spcBef>
                <a:spcAft>
                  <a:spcPct val="0"/>
                </a:spcAft>
              </a:pPr>
              <a:endParaRPr lang="en-US" sz="2800" b="1">
                <a:latin typeface="Arial" charset="0"/>
              </a:endParaRPr>
            </a:p>
          </p:txBody>
        </p:sp>
      </p:grpSp>
      <p:sp>
        <p:nvSpPr>
          <p:cNvPr id="45" name="Content Placeholder 2"/>
          <p:cNvSpPr>
            <a:spLocks noGrp="1"/>
          </p:cNvSpPr>
          <p:nvPr>
            <p:ph idx="1"/>
          </p:nvPr>
        </p:nvSpPr>
        <p:spPr>
          <a:xfrm>
            <a:off x="347271" y="1117334"/>
            <a:ext cx="3669297" cy="4351338"/>
          </a:xfrm>
        </p:spPr>
        <p:txBody>
          <a:bodyPr>
            <a:noAutofit/>
          </a:bodyPr>
          <a:lstStyle/>
          <a:p>
            <a:pPr marL="342900" indent="-342900"/>
            <a:r>
              <a:rPr lang="en-US" dirty="0" smtClean="0"/>
              <a:t>Most real-time compatible machine models are of </a:t>
            </a:r>
            <a:r>
              <a:rPr lang="en-US" dirty="0" err="1" smtClean="0"/>
              <a:t>dq</a:t>
            </a:r>
            <a:r>
              <a:rPr lang="en-US" dirty="0" smtClean="0"/>
              <a:t>- or dq0- Type (i.e. Uses Park transforms)</a:t>
            </a:r>
          </a:p>
          <a:p>
            <a:pPr marL="342900" indent="-342900"/>
            <a:r>
              <a:rPr lang="en-US" dirty="0" smtClean="0"/>
              <a:t>This is the case of SSN machines models </a:t>
            </a:r>
            <a:r>
              <a:rPr lang="en-US" sz="2000" dirty="0" smtClean="0"/>
              <a:t>(as well as SPS, PLECS, Typhoon, </a:t>
            </a:r>
            <a:r>
              <a:rPr lang="en-US" sz="2000" dirty="0" err="1" smtClean="0"/>
              <a:t>etc</a:t>
            </a:r>
            <a:r>
              <a:rPr lang="en-US" sz="2000" dirty="0" smtClean="0"/>
              <a:t>…)</a:t>
            </a:r>
          </a:p>
        </p:txBody>
      </p:sp>
    </p:spTree>
    <p:extLst>
      <p:ext uri="{BB962C8B-B14F-4D97-AF65-F5344CB8AC3E}">
        <p14:creationId xmlns:p14="http://schemas.microsoft.com/office/powerpoint/2010/main" val="360228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up)">
                                      <p:cBhvr>
                                        <p:cTn id="10" dur="500"/>
                                        <p:tgtEl>
                                          <p:spTgt spid="35"/>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right)">
                                      <p:cBhvr>
                                        <p:cTn id="21" dur="500"/>
                                        <p:tgtEl>
                                          <p:spTgt spid="41"/>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973" y="-227000"/>
            <a:ext cx="10515600" cy="1325563"/>
          </a:xfrm>
        </p:spPr>
        <p:txBody>
          <a:bodyPr>
            <a:normAutofit/>
          </a:bodyPr>
          <a:lstStyle/>
          <a:p>
            <a:r>
              <a:rPr lang="en-US" b="1" dirty="0" smtClean="0">
                <a:solidFill>
                  <a:schemeClr val="bg1"/>
                </a:solidFill>
              </a:rPr>
              <a:t>Machine solver methods</a:t>
            </a:r>
            <a:endParaRPr lang="sv-SE" b="1" dirty="0">
              <a:solidFill>
                <a:schemeClr val="bg1"/>
              </a:solidFill>
            </a:endParaRPr>
          </a:p>
        </p:txBody>
      </p:sp>
      <p:sp>
        <p:nvSpPr>
          <p:cNvPr id="6" name="Slide Number Placeholder 5"/>
          <p:cNvSpPr>
            <a:spLocks noGrp="1"/>
          </p:cNvSpPr>
          <p:nvPr>
            <p:ph type="sldNum" sz="quarter" idx="12"/>
          </p:nvPr>
        </p:nvSpPr>
        <p:spPr/>
        <p:txBody>
          <a:bodyPr/>
          <a:lstStyle/>
          <a:p>
            <a:fld id="{680D72F4-1C41-4187-A4BC-492CF086CF40}" type="slidenum">
              <a:rPr lang="sv-SE" smtClean="0"/>
              <a:pPr/>
              <a:t>11</a:t>
            </a:fld>
            <a:endParaRPr lang="sv-SE"/>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07" y="4514136"/>
            <a:ext cx="4453329" cy="133599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052" y="4489421"/>
            <a:ext cx="4102933" cy="1777938"/>
          </a:xfrm>
          <a:prstGeom prst="rect">
            <a:avLst/>
          </a:prstGeom>
        </p:spPr>
      </p:pic>
      <p:sp>
        <p:nvSpPr>
          <p:cNvPr id="17" name="Platshållare för innehåll 4"/>
          <p:cNvSpPr>
            <a:spLocks noGrp="1"/>
          </p:cNvSpPr>
          <p:nvPr>
            <p:ph idx="1"/>
          </p:nvPr>
        </p:nvSpPr>
        <p:spPr>
          <a:xfrm>
            <a:off x="703286" y="1137652"/>
            <a:ext cx="4916773" cy="4351338"/>
          </a:xfrm>
        </p:spPr>
        <p:txBody>
          <a:bodyPr>
            <a:normAutofit/>
          </a:bodyPr>
          <a:lstStyle/>
          <a:p>
            <a:pPr marL="342900" indent="-342900"/>
            <a:r>
              <a:rPr lang="en-US" sz="2400" dirty="0" smtClean="0"/>
              <a:t>State-Space solver integrate machine equation ‘naturally’, by integrating input machine voltages and injecting resulting currents into ABCD (linearization #k)</a:t>
            </a:r>
          </a:p>
          <a:p>
            <a:pPr marL="342900" indent="-342900"/>
            <a:r>
              <a:rPr lang="en-US" sz="2400" dirty="0" smtClean="0"/>
              <a:t>This result in an </a:t>
            </a:r>
            <a:r>
              <a:rPr lang="en-US" sz="2400" u="sng" dirty="0" smtClean="0"/>
              <a:t>‘alternating’ solution </a:t>
            </a:r>
            <a:r>
              <a:rPr lang="en-US" sz="2400" dirty="0" smtClean="0"/>
              <a:t>between machines and main linearized ABCD parts</a:t>
            </a:r>
          </a:p>
          <a:p>
            <a:pPr marL="342900" indent="-342900"/>
            <a:r>
              <a:rPr lang="en-US" sz="2400" dirty="0" smtClean="0"/>
              <a:t>Ex: SPS, PLECS</a:t>
            </a:r>
          </a:p>
        </p:txBody>
      </p:sp>
      <p:sp>
        <p:nvSpPr>
          <p:cNvPr id="18" name="Platshållare för innehåll 4"/>
          <p:cNvSpPr txBox="1">
            <a:spLocks/>
          </p:cNvSpPr>
          <p:nvPr/>
        </p:nvSpPr>
        <p:spPr>
          <a:xfrm>
            <a:off x="6940133" y="1098563"/>
            <a:ext cx="491677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smtClean="0"/>
              <a:t>In nodal admittance matrix based methods, machines and main linearized circuit parts first provide their respective discretized Thevenin equivalents.</a:t>
            </a:r>
          </a:p>
          <a:p>
            <a:pPr marL="342900" indent="-342900"/>
            <a:r>
              <a:rPr lang="en-US" sz="2400" dirty="0" smtClean="0"/>
              <a:t>Common voltage points are </a:t>
            </a:r>
            <a:r>
              <a:rPr lang="en-US" sz="2400" b="1" dirty="0" smtClean="0"/>
              <a:t>solved </a:t>
            </a:r>
            <a:r>
              <a:rPr lang="en-US" sz="2400" b="1" u="sng" dirty="0" smtClean="0"/>
              <a:t>simultaneously</a:t>
            </a:r>
            <a:r>
              <a:rPr lang="en-US" sz="2400" b="1" dirty="0" smtClean="0"/>
              <a:t> by </a:t>
            </a:r>
            <a:r>
              <a:rPr lang="en-US" sz="2400" b="1" dirty="0"/>
              <a:t>Kirchhoff's </a:t>
            </a:r>
            <a:r>
              <a:rPr lang="en-US" sz="2400" b="1" dirty="0" smtClean="0"/>
              <a:t>laws </a:t>
            </a:r>
            <a:r>
              <a:rPr lang="en-US" sz="2400" dirty="0" smtClean="0"/>
              <a:t>using a nodal admittance matrix.</a:t>
            </a:r>
          </a:p>
          <a:p>
            <a:pPr marL="342900" indent="-342900"/>
            <a:r>
              <a:rPr lang="en-US" sz="2400" dirty="0" smtClean="0"/>
              <a:t>Ex: SSN</a:t>
            </a:r>
            <a:r>
              <a:rPr lang="en-US" sz="2400" smtClean="0"/>
              <a:t>, EMTP-RV</a:t>
            </a:r>
            <a:endParaRPr lang="en-US" sz="2400" dirty="0" smtClean="0"/>
          </a:p>
        </p:txBody>
      </p:sp>
    </p:spTree>
    <p:extLst>
      <p:ext uri="{BB962C8B-B14F-4D97-AF65-F5344CB8AC3E}">
        <p14:creationId xmlns:p14="http://schemas.microsoft.com/office/powerpoint/2010/main" val="4180703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Paper highlights</a:t>
            </a:r>
            <a:endParaRPr lang="en-US" dirty="0"/>
          </a:p>
        </p:txBody>
      </p:sp>
    </p:spTree>
    <p:extLst>
      <p:ext uri="{BB962C8B-B14F-4D97-AF65-F5344CB8AC3E}">
        <p14:creationId xmlns:p14="http://schemas.microsoft.com/office/powerpoint/2010/main" val="3267205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7000"/>
            <a:ext cx="12094029" cy="1325563"/>
          </a:xfrm>
        </p:spPr>
        <p:txBody>
          <a:bodyPr>
            <a:normAutofit/>
          </a:bodyPr>
          <a:lstStyle/>
          <a:p>
            <a:r>
              <a:rPr lang="en-US" sz="4000" b="1" dirty="0" smtClean="0">
                <a:solidFill>
                  <a:schemeClr val="bg1"/>
                </a:solidFill>
              </a:rPr>
              <a:t>State-space method remedy for machines: RC-snubbers</a:t>
            </a:r>
            <a:endParaRPr lang="sv-SE" sz="4000" b="1" dirty="0">
              <a:solidFill>
                <a:schemeClr val="bg1"/>
              </a:solidFill>
            </a:endParaRPr>
          </a:p>
        </p:txBody>
      </p:sp>
      <p:sp>
        <p:nvSpPr>
          <p:cNvPr id="6" name="Slide Number Placeholder 5"/>
          <p:cNvSpPr>
            <a:spLocks noGrp="1"/>
          </p:cNvSpPr>
          <p:nvPr>
            <p:ph type="sldNum" sz="quarter" idx="12"/>
          </p:nvPr>
        </p:nvSpPr>
        <p:spPr/>
        <p:txBody>
          <a:bodyPr/>
          <a:lstStyle/>
          <a:p>
            <a:fld id="{680D72F4-1C41-4187-A4BC-492CF086CF40}" type="slidenum">
              <a:rPr lang="sv-SE" smtClean="0"/>
              <a:pPr/>
              <a:t>13</a:t>
            </a:fld>
            <a:endParaRPr lang="sv-SE"/>
          </a:p>
        </p:txBody>
      </p:sp>
      <p:sp>
        <p:nvSpPr>
          <p:cNvPr id="17" name="Platshållare för innehåll 4"/>
          <p:cNvSpPr>
            <a:spLocks noGrp="1"/>
          </p:cNvSpPr>
          <p:nvPr>
            <p:ph idx="1"/>
          </p:nvPr>
        </p:nvSpPr>
        <p:spPr>
          <a:xfrm>
            <a:off x="703286" y="1137652"/>
            <a:ext cx="4916773" cy="1725291"/>
          </a:xfrm>
        </p:spPr>
        <p:txBody>
          <a:bodyPr>
            <a:normAutofit lnSpcReduction="10000"/>
          </a:bodyPr>
          <a:lstStyle/>
          <a:p>
            <a:pPr marL="342900" indent="-342900"/>
            <a:r>
              <a:rPr lang="en-US" sz="2400" dirty="0" smtClean="0"/>
              <a:t>To stabilize a machine model in a State-Space solver, one will often put minimal load or an RC-snubber</a:t>
            </a:r>
          </a:p>
          <a:p>
            <a:pPr marL="342900" indent="-342900"/>
            <a:r>
              <a:rPr lang="en-US" sz="2400" dirty="0" smtClean="0"/>
              <a:t>This affects negatively the accuracy of the model</a:t>
            </a:r>
          </a:p>
        </p:txBody>
      </p:sp>
      <p:sp>
        <p:nvSpPr>
          <p:cNvPr id="18" name="Platshållare för innehåll 4"/>
          <p:cNvSpPr txBox="1">
            <a:spLocks/>
          </p:cNvSpPr>
          <p:nvPr/>
        </p:nvSpPr>
        <p:spPr>
          <a:xfrm>
            <a:off x="6940133" y="1098563"/>
            <a:ext cx="491677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smtClean="0"/>
              <a:t>In the paper, Bode analysis is used to explain and understand the stability problem of the machines in the state-space approach.</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441348" y="2862943"/>
            <a:ext cx="2897505" cy="3424555"/>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6144984" y="3057282"/>
            <a:ext cx="3723959" cy="2845843"/>
          </a:xfrm>
          <a:prstGeom prst="rect">
            <a:avLst/>
          </a:prstGeom>
        </p:spPr>
      </p:pic>
      <p:grpSp>
        <p:nvGrpSpPr>
          <p:cNvPr id="21" name="Group 20"/>
          <p:cNvGrpSpPr/>
          <p:nvPr/>
        </p:nvGrpSpPr>
        <p:grpSpPr>
          <a:xfrm>
            <a:off x="9982199" y="4110871"/>
            <a:ext cx="1902820" cy="369332"/>
            <a:chOff x="9982199" y="4110871"/>
            <a:chExt cx="1902820" cy="369332"/>
          </a:xfrm>
        </p:grpSpPr>
        <p:cxnSp>
          <p:nvCxnSpPr>
            <p:cNvPr id="14" name="Straight Arrow Connector 13"/>
            <p:cNvCxnSpPr/>
            <p:nvPr/>
          </p:nvCxnSpPr>
          <p:spPr>
            <a:xfrm flipH="1">
              <a:off x="9982199" y="4332515"/>
              <a:ext cx="718457" cy="108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700656" y="4110871"/>
              <a:ext cx="1184363" cy="369332"/>
            </a:xfrm>
            <a:prstGeom prst="rect">
              <a:avLst/>
            </a:prstGeom>
            <a:noFill/>
          </p:spPr>
          <p:txBody>
            <a:bodyPr wrap="none" rtlCol="0">
              <a:spAutoFit/>
            </a:bodyPr>
            <a:lstStyle/>
            <a:p>
              <a:r>
                <a:rPr lang="en-US" dirty="0" smtClean="0"/>
                <a:t>8</a:t>
              </a:r>
              <a:r>
                <a:rPr lang="en-US" dirty="0" smtClean="0">
                  <a:latin typeface="Symbol" panose="05050102010706020507" pitchFamily="18" charset="2"/>
                </a:rPr>
                <a:t>W</a:t>
              </a:r>
              <a:r>
                <a:rPr lang="en-US" dirty="0" smtClean="0"/>
                <a:t>: stable</a:t>
              </a:r>
              <a:endParaRPr lang="en-US" dirty="0"/>
            </a:p>
          </p:txBody>
        </p:sp>
      </p:grpSp>
      <p:grpSp>
        <p:nvGrpSpPr>
          <p:cNvPr id="22" name="Group 21"/>
          <p:cNvGrpSpPr/>
          <p:nvPr/>
        </p:nvGrpSpPr>
        <p:grpSpPr>
          <a:xfrm>
            <a:off x="9982200" y="3485068"/>
            <a:ext cx="2236244" cy="369332"/>
            <a:chOff x="9982200" y="3485068"/>
            <a:chExt cx="2236244" cy="369332"/>
          </a:xfrm>
        </p:grpSpPr>
        <p:cxnSp>
          <p:nvCxnSpPr>
            <p:cNvPr id="4" name="Straight Arrow Connector 3"/>
            <p:cNvCxnSpPr/>
            <p:nvPr/>
          </p:nvCxnSpPr>
          <p:spPr>
            <a:xfrm flipH="1">
              <a:off x="9982200" y="3712029"/>
              <a:ext cx="718457" cy="108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700656" y="3485068"/>
              <a:ext cx="1517788" cy="369332"/>
            </a:xfrm>
            <a:prstGeom prst="rect">
              <a:avLst/>
            </a:prstGeom>
            <a:noFill/>
          </p:spPr>
          <p:txBody>
            <a:bodyPr wrap="none" rtlCol="0">
              <a:spAutoFit/>
            </a:bodyPr>
            <a:lstStyle/>
            <a:p>
              <a:r>
                <a:rPr lang="en-US" dirty="0" smtClean="0"/>
                <a:t>12</a:t>
              </a:r>
              <a:r>
                <a:rPr lang="en-US" dirty="0" smtClean="0">
                  <a:latin typeface="Symbol" panose="05050102010706020507" pitchFamily="18" charset="2"/>
                </a:rPr>
                <a:t>W</a:t>
              </a:r>
              <a:r>
                <a:rPr lang="en-US" dirty="0" smtClean="0"/>
                <a:t>: unstable</a:t>
              </a:r>
              <a:endParaRPr lang="en-US" dirty="0"/>
            </a:p>
          </p:txBody>
        </p:sp>
      </p:grpSp>
      <p:grpSp>
        <p:nvGrpSpPr>
          <p:cNvPr id="20" name="Group 19"/>
          <p:cNvGrpSpPr/>
          <p:nvPr/>
        </p:nvGrpSpPr>
        <p:grpSpPr>
          <a:xfrm>
            <a:off x="9056914" y="2971800"/>
            <a:ext cx="1399742" cy="3376821"/>
            <a:chOff x="9056914" y="2971800"/>
            <a:chExt cx="1399742" cy="3376821"/>
          </a:xfrm>
        </p:grpSpPr>
        <p:cxnSp>
          <p:nvCxnSpPr>
            <p:cNvPr id="16" name="Straight Connector 15"/>
            <p:cNvCxnSpPr/>
            <p:nvPr/>
          </p:nvCxnSpPr>
          <p:spPr>
            <a:xfrm>
              <a:off x="9666514" y="2971800"/>
              <a:ext cx="10886" cy="2931325"/>
            </a:xfrm>
            <a:prstGeom prst="line">
              <a:avLst/>
            </a:prstGeom>
            <a:ln w="5715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056914" y="5979289"/>
              <a:ext cx="1399742" cy="369332"/>
            </a:xfrm>
            <a:prstGeom prst="rect">
              <a:avLst/>
            </a:prstGeom>
            <a:noFill/>
          </p:spPr>
          <p:txBody>
            <a:bodyPr wrap="none" rtlCol="0">
              <a:spAutoFit/>
            </a:bodyPr>
            <a:lstStyle/>
            <a:p>
              <a:r>
                <a:rPr lang="en-US" dirty="0" smtClean="0"/>
                <a:t>180 </a:t>
              </a:r>
              <a:r>
                <a:rPr lang="en-US" dirty="0" err="1" smtClean="0"/>
                <a:t>deg</a:t>
              </a:r>
              <a:r>
                <a:rPr lang="en-US" dirty="0" smtClean="0"/>
                <a:t> shift</a:t>
              </a:r>
              <a:endParaRPr lang="en-US" dirty="0"/>
            </a:p>
          </p:txBody>
        </p:sp>
      </p:grpSp>
    </p:spTree>
    <p:extLst>
      <p:ext uri="{BB962C8B-B14F-4D97-AF65-F5344CB8AC3E}">
        <p14:creationId xmlns:p14="http://schemas.microsoft.com/office/powerpoint/2010/main" val="27602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1000" fill="hold"/>
                                        <p:tgtEl>
                                          <p:spTgt spid="21"/>
                                        </p:tgtEl>
                                        <p:attrNameLst>
                                          <p:attrName>ppt_x</p:attrName>
                                        </p:attrNameLst>
                                      </p:cBhvr>
                                      <p:tavLst>
                                        <p:tav tm="0">
                                          <p:val>
                                            <p:strVal val="#ppt_x"/>
                                          </p:val>
                                        </p:tav>
                                        <p:tav tm="100000">
                                          <p:val>
                                            <p:strVal val="#ppt_x"/>
                                          </p:val>
                                        </p:tav>
                                      </p:tavLst>
                                    </p:anim>
                                    <p:anim calcmode="lin" valueType="num">
                                      <p:cBhvr additive="base">
                                        <p:cTn id="11" dur="1000" fill="hold"/>
                                        <p:tgtEl>
                                          <p:spTgt spid="21"/>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338"/>
            <a:ext cx="10515600" cy="1325563"/>
          </a:xfrm>
        </p:spPr>
        <p:txBody>
          <a:bodyPr>
            <a:normAutofit/>
          </a:bodyPr>
          <a:lstStyle/>
          <a:p>
            <a:r>
              <a:rPr lang="en-US" b="1" dirty="0" smtClean="0">
                <a:solidFill>
                  <a:schemeClr val="bg1"/>
                </a:solidFill>
              </a:rPr>
              <a:t>SSN Synchronous machines</a:t>
            </a:r>
            <a:endParaRPr lang="sv-SE" b="1" dirty="0">
              <a:solidFill>
                <a:schemeClr val="bg1"/>
              </a:solidFill>
            </a:endParaRPr>
          </a:p>
        </p:txBody>
      </p:sp>
      <p:sp>
        <p:nvSpPr>
          <p:cNvPr id="3" name="Content Placeholder 2"/>
          <p:cNvSpPr>
            <a:spLocks noGrp="1"/>
          </p:cNvSpPr>
          <p:nvPr>
            <p:ph idx="1"/>
          </p:nvPr>
        </p:nvSpPr>
        <p:spPr>
          <a:xfrm>
            <a:off x="404734" y="1140896"/>
            <a:ext cx="11632368" cy="4351338"/>
          </a:xfrm>
        </p:spPr>
        <p:txBody>
          <a:bodyPr>
            <a:normAutofit/>
          </a:bodyPr>
          <a:lstStyle/>
          <a:p>
            <a:pPr marL="342900" indent="-342900"/>
            <a:r>
              <a:rPr lang="en-US" dirty="0" smtClean="0"/>
              <a:t>SSN model @ 25 µs matches perfectly SPS model running at 1µs</a:t>
            </a:r>
          </a:p>
          <a:p>
            <a:pPr marL="342900" indent="-342900"/>
            <a:r>
              <a:rPr lang="en-US" u="sng" dirty="0" smtClean="0"/>
              <a:t>Main SSN improvement</a:t>
            </a:r>
            <a:r>
              <a:rPr lang="en-US" dirty="0" smtClean="0"/>
              <a:t>: at 25µs, SPS requires a dummy load of 2.5 MW (0.025 </a:t>
            </a:r>
            <a:r>
              <a:rPr lang="en-US" dirty="0" err="1" smtClean="0"/>
              <a:t>pu</a:t>
            </a:r>
            <a:r>
              <a:rPr lang="en-US" dirty="0" smtClean="0"/>
              <a:t>)</a:t>
            </a:r>
            <a:r>
              <a:rPr lang="en-US" dirty="0"/>
              <a:t> </a:t>
            </a:r>
            <a:r>
              <a:rPr lang="en-US" dirty="0" smtClean="0"/>
              <a:t>to maintain numerical stability when stator breaker is opened</a:t>
            </a:r>
          </a:p>
        </p:txBody>
      </p:sp>
      <p:sp>
        <p:nvSpPr>
          <p:cNvPr id="10" name="Slide Number Placeholder 9"/>
          <p:cNvSpPr>
            <a:spLocks noGrp="1"/>
          </p:cNvSpPr>
          <p:nvPr>
            <p:ph type="sldNum" sz="quarter" idx="12"/>
          </p:nvPr>
        </p:nvSpPr>
        <p:spPr/>
        <p:txBody>
          <a:bodyPr/>
          <a:lstStyle/>
          <a:p>
            <a:fld id="{680D72F4-1C41-4187-A4BC-492CF086CF40}" type="slidenum">
              <a:rPr lang="sv-SE" smtClean="0">
                <a:solidFill>
                  <a:schemeClr val="tx1"/>
                </a:solidFill>
              </a:rPr>
              <a:pPr/>
              <a:t>14</a:t>
            </a:fld>
            <a:endParaRPr lang="sv-SE">
              <a:solidFill>
                <a:schemeClr val="tx1"/>
              </a:solidFill>
            </a:endParaRP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TextBox 10"/>
          <p:cNvSpPr txBox="1"/>
          <p:nvPr/>
        </p:nvSpPr>
        <p:spPr>
          <a:xfrm>
            <a:off x="5164349" y="5506717"/>
            <a:ext cx="2687531" cy="646331"/>
          </a:xfrm>
          <a:prstGeom prst="rect">
            <a:avLst/>
          </a:prstGeom>
          <a:noFill/>
        </p:spPr>
        <p:txBody>
          <a:bodyPr wrap="none" rtlCol="0">
            <a:spAutoFit/>
          </a:bodyPr>
          <a:lstStyle/>
          <a:p>
            <a:r>
              <a:rPr lang="en-US" dirty="0" smtClean="0"/>
              <a:t>Comparison SSN@25µs vs.</a:t>
            </a:r>
          </a:p>
          <a:p>
            <a:r>
              <a:rPr lang="en-US" dirty="0" smtClean="0"/>
              <a:t>SPS @1 µs</a:t>
            </a:r>
            <a:endParaRPr lang="en-US" dirty="0"/>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708959" y="3004457"/>
            <a:ext cx="3775955" cy="2242100"/>
          </a:xfrm>
          <a:prstGeom prst="rect">
            <a:avLst/>
          </a:prstGeom>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489470" y="5201517"/>
            <a:ext cx="1843044" cy="1192368"/>
          </a:xfrm>
          <a:prstGeom prst="rect">
            <a:avLst/>
          </a:prstGeom>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6508115" y="2830424"/>
            <a:ext cx="3474085" cy="2590165"/>
          </a:xfrm>
          <a:prstGeom prst="rect">
            <a:avLst/>
          </a:prstGeom>
        </p:spPr>
      </p:pic>
      <p:pic>
        <p:nvPicPr>
          <p:cNvPr id="15" name="Picture 14"/>
          <p:cNvPicPr/>
          <p:nvPr/>
        </p:nvPicPr>
        <p:blipFill>
          <a:blip r:embed="rId6" cstate="print">
            <a:extLst>
              <a:ext uri="{28A0092B-C50C-407E-A947-70E740481C1C}">
                <a14:useLocalDpi xmlns:a14="http://schemas.microsoft.com/office/drawing/2010/main" val="0"/>
              </a:ext>
            </a:extLst>
          </a:blip>
          <a:stretch>
            <a:fillRect/>
          </a:stretch>
        </p:blipFill>
        <p:spPr>
          <a:xfrm>
            <a:off x="8156884" y="3943274"/>
            <a:ext cx="3477260" cy="2592705"/>
          </a:xfrm>
          <a:prstGeom prst="rect">
            <a:avLst/>
          </a:prstGeom>
        </p:spPr>
      </p:pic>
      <p:cxnSp>
        <p:nvCxnSpPr>
          <p:cNvPr id="7" name="Straight Arrow Connector 6"/>
          <p:cNvCxnSpPr/>
          <p:nvPr/>
        </p:nvCxnSpPr>
        <p:spPr>
          <a:xfrm>
            <a:off x="1905000" y="5094514"/>
            <a:ext cx="584470" cy="5660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72077" y="2906127"/>
            <a:ext cx="1185709" cy="369332"/>
          </a:xfrm>
          <a:prstGeom prst="rect">
            <a:avLst/>
          </a:prstGeom>
          <a:noFill/>
        </p:spPr>
        <p:txBody>
          <a:bodyPr wrap="none" rtlCol="0">
            <a:spAutoFit/>
          </a:bodyPr>
          <a:lstStyle/>
          <a:p>
            <a:r>
              <a:rPr lang="en-US" dirty="0" smtClean="0"/>
              <a:t>Test circuit</a:t>
            </a:r>
            <a:endParaRPr lang="en-US" dirty="0"/>
          </a:p>
        </p:txBody>
      </p:sp>
      <p:sp>
        <p:nvSpPr>
          <p:cNvPr id="8" name="TextBox 7"/>
          <p:cNvSpPr txBox="1"/>
          <p:nvPr/>
        </p:nvSpPr>
        <p:spPr>
          <a:xfrm>
            <a:off x="766050" y="5337405"/>
            <a:ext cx="1830886" cy="646331"/>
          </a:xfrm>
          <a:prstGeom prst="rect">
            <a:avLst/>
          </a:prstGeom>
          <a:noFill/>
        </p:spPr>
        <p:txBody>
          <a:bodyPr wrap="none" rtlCol="0">
            <a:spAutoFit/>
          </a:bodyPr>
          <a:lstStyle/>
          <a:p>
            <a:r>
              <a:rPr lang="en-US" dirty="0" smtClean="0"/>
              <a:t>Non-linear </a:t>
            </a:r>
          </a:p>
          <a:p>
            <a:r>
              <a:rPr lang="en-US" dirty="0" smtClean="0"/>
              <a:t>discharge resistor</a:t>
            </a:r>
            <a:endParaRPr lang="en-US" dirty="0"/>
          </a:p>
        </p:txBody>
      </p:sp>
    </p:spTree>
    <p:extLst>
      <p:ext uri="{BB962C8B-B14F-4D97-AF65-F5344CB8AC3E}">
        <p14:creationId xmlns:p14="http://schemas.microsoft.com/office/powerpoint/2010/main" val="3957307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338"/>
            <a:ext cx="10515600" cy="1325563"/>
          </a:xfrm>
        </p:spPr>
        <p:txBody>
          <a:bodyPr>
            <a:normAutofit/>
          </a:bodyPr>
          <a:lstStyle/>
          <a:p>
            <a:r>
              <a:rPr lang="en-US" b="1" dirty="0" smtClean="0">
                <a:solidFill>
                  <a:schemeClr val="bg1"/>
                </a:solidFill>
              </a:rPr>
              <a:t>SSN Synchronous machines (2)</a:t>
            </a:r>
            <a:endParaRPr lang="sv-SE" b="1" dirty="0">
              <a:solidFill>
                <a:schemeClr val="bg1"/>
              </a:solidFill>
            </a:endParaRPr>
          </a:p>
        </p:txBody>
      </p:sp>
      <p:sp>
        <p:nvSpPr>
          <p:cNvPr id="3" name="Content Placeholder 2"/>
          <p:cNvSpPr>
            <a:spLocks noGrp="1"/>
          </p:cNvSpPr>
          <p:nvPr>
            <p:ph idx="1"/>
          </p:nvPr>
        </p:nvSpPr>
        <p:spPr>
          <a:xfrm>
            <a:off x="619446" y="955367"/>
            <a:ext cx="11632368" cy="4351338"/>
          </a:xfrm>
        </p:spPr>
        <p:txBody>
          <a:bodyPr>
            <a:normAutofit/>
          </a:bodyPr>
          <a:lstStyle/>
          <a:p>
            <a:pPr marL="342900" indent="-342900"/>
            <a:r>
              <a:rPr lang="en-US" dirty="0" smtClean="0"/>
              <a:t>Something interesting about this Synchronous machine model…</a:t>
            </a:r>
          </a:p>
          <a:p>
            <a:pPr marL="0" indent="0">
              <a:buNone/>
            </a:pPr>
            <a:r>
              <a:rPr lang="en-US" dirty="0" smtClean="0">
                <a:sym typeface="Wingdings" panose="05000000000000000000" pitchFamily="2" charset="2"/>
              </a:rPr>
              <a:t> </a:t>
            </a:r>
            <a:r>
              <a:rPr lang="en-US" dirty="0" smtClean="0"/>
              <a:t>The field winding is solved implicitly like others terminals.</a:t>
            </a:r>
          </a:p>
          <a:p>
            <a:r>
              <a:rPr lang="en-US" dirty="0" smtClean="0"/>
              <a:t>Greater stability if the field feeding circuit is inductive or high-impedance</a:t>
            </a:r>
          </a:p>
          <a:p>
            <a:pPr marL="0" indent="0">
              <a:buNone/>
            </a:pPr>
            <a:endParaRPr lang="en-US" dirty="0" smtClean="0"/>
          </a:p>
        </p:txBody>
      </p:sp>
      <p:sp>
        <p:nvSpPr>
          <p:cNvPr id="10" name="Slide Number Placeholder 9"/>
          <p:cNvSpPr>
            <a:spLocks noGrp="1"/>
          </p:cNvSpPr>
          <p:nvPr>
            <p:ph type="sldNum" sz="quarter" idx="12"/>
          </p:nvPr>
        </p:nvSpPr>
        <p:spPr/>
        <p:txBody>
          <a:bodyPr/>
          <a:lstStyle/>
          <a:p>
            <a:fld id="{680D72F4-1C41-4187-A4BC-492CF086CF40}" type="slidenum">
              <a:rPr lang="sv-SE" smtClean="0">
                <a:solidFill>
                  <a:schemeClr val="tx1"/>
                </a:solidFill>
              </a:rPr>
              <a:pPr/>
              <a:t>15</a:t>
            </a:fld>
            <a:endParaRPr lang="sv-SE">
              <a:solidFill>
                <a:schemeClr val="tx1"/>
              </a:solidFill>
            </a:endParaRP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1382486" y="3243942"/>
            <a:ext cx="3856014" cy="2146869"/>
          </a:xfrm>
          <a:prstGeom prst="rect">
            <a:avLst/>
          </a:prstGeom>
        </p:spPr>
      </p:pic>
      <p:sp>
        <p:nvSpPr>
          <p:cNvPr id="6" name="Rectangle 5"/>
          <p:cNvSpPr/>
          <p:nvPr/>
        </p:nvSpPr>
        <p:spPr>
          <a:xfrm>
            <a:off x="1502231" y="3287484"/>
            <a:ext cx="1300249" cy="205978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917371" y="5306705"/>
            <a:ext cx="330354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6435630" y="3091361"/>
            <a:ext cx="3034576" cy="3264989"/>
            <a:chOff x="6220918" y="2550817"/>
            <a:chExt cx="3671658" cy="3958114"/>
          </a:xfrm>
        </p:grpSpPr>
        <p:grpSp>
          <p:nvGrpSpPr>
            <p:cNvPr id="7" name="Group 6"/>
            <p:cNvGrpSpPr/>
            <p:nvPr/>
          </p:nvGrpSpPr>
          <p:grpSpPr>
            <a:xfrm>
              <a:off x="6220918" y="2550817"/>
              <a:ext cx="3612800" cy="3958114"/>
              <a:chOff x="6260918" y="2538673"/>
              <a:chExt cx="3612800" cy="3958114"/>
            </a:xfrm>
          </p:grpSpPr>
          <p:pic>
            <p:nvPicPr>
              <p:cNvPr id="7170" name="Picture 2" descr="C:\Users\CHRIST~1\AppData\Local\Temp\SNAGHTML4cc170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777" y="2538673"/>
                <a:ext cx="3553940" cy="395811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260918" y="2589288"/>
                <a:ext cx="3612800" cy="390749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Arrow Connector 18"/>
            <p:cNvCxnSpPr/>
            <p:nvPr/>
          </p:nvCxnSpPr>
          <p:spPr>
            <a:xfrm flipH="1" flipV="1">
              <a:off x="9129010" y="4305144"/>
              <a:ext cx="179882" cy="88460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813434" y="5206146"/>
              <a:ext cx="1079142" cy="369332"/>
            </a:xfrm>
            <a:prstGeom prst="rect">
              <a:avLst/>
            </a:prstGeom>
            <a:noFill/>
          </p:spPr>
          <p:txBody>
            <a:bodyPr wrap="none" rtlCol="0">
              <a:spAutoFit/>
            </a:bodyPr>
            <a:lstStyle/>
            <a:p>
              <a:r>
                <a:rPr lang="en-US" dirty="0" smtClean="0"/>
                <a:t>SSN node</a:t>
              </a:r>
              <a:endParaRPr lang="en-US" dirty="0"/>
            </a:p>
          </p:txBody>
        </p:sp>
      </p:grpSp>
    </p:spTree>
    <p:extLst>
      <p:ext uri="{BB962C8B-B14F-4D97-AF65-F5344CB8AC3E}">
        <p14:creationId xmlns:p14="http://schemas.microsoft.com/office/powerpoint/2010/main" val="2424662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randombar(horizont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338"/>
            <a:ext cx="10515600" cy="1325563"/>
          </a:xfrm>
        </p:spPr>
        <p:txBody>
          <a:bodyPr>
            <a:normAutofit/>
          </a:bodyPr>
          <a:lstStyle/>
          <a:p>
            <a:r>
              <a:rPr lang="en-US" b="1" dirty="0" smtClean="0">
                <a:solidFill>
                  <a:schemeClr val="bg1"/>
                </a:solidFill>
              </a:rPr>
              <a:t>SSN Asynchronous machines</a:t>
            </a:r>
            <a:endParaRPr lang="sv-SE" b="1" dirty="0">
              <a:solidFill>
                <a:schemeClr val="bg1"/>
              </a:solidFill>
            </a:endParaRPr>
          </a:p>
        </p:txBody>
      </p:sp>
      <p:sp>
        <p:nvSpPr>
          <p:cNvPr id="3" name="Content Placeholder 2"/>
          <p:cNvSpPr>
            <a:spLocks noGrp="1"/>
          </p:cNvSpPr>
          <p:nvPr>
            <p:ph idx="1"/>
          </p:nvPr>
        </p:nvSpPr>
        <p:spPr>
          <a:xfrm>
            <a:off x="404734" y="1140896"/>
            <a:ext cx="11632368" cy="4351338"/>
          </a:xfrm>
        </p:spPr>
        <p:txBody>
          <a:bodyPr>
            <a:normAutofit/>
          </a:bodyPr>
          <a:lstStyle/>
          <a:p>
            <a:pPr marL="342900" indent="-342900"/>
            <a:r>
              <a:rPr lang="en-US" dirty="0" smtClean="0"/>
              <a:t>SSN model @ 25 µs matches perfectly SPS model running at 1µs</a:t>
            </a:r>
          </a:p>
          <a:p>
            <a:pPr marL="342900" indent="-342900"/>
            <a:r>
              <a:rPr lang="en-US" u="sng" dirty="0" smtClean="0"/>
              <a:t>Main </a:t>
            </a:r>
            <a:r>
              <a:rPr lang="en-US" u="sng" dirty="0"/>
              <a:t>SSN improvement </a:t>
            </a:r>
            <a:r>
              <a:rPr lang="en-US" dirty="0"/>
              <a:t>: </a:t>
            </a:r>
            <a:r>
              <a:rPr lang="en-US" dirty="0" smtClean="0"/>
              <a:t>at 25µs, SPS requires a dummy load of 50 kW (0.05 </a:t>
            </a:r>
            <a:r>
              <a:rPr lang="en-US" dirty="0" err="1" smtClean="0"/>
              <a:t>pu</a:t>
            </a:r>
            <a:r>
              <a:rPr lang="en-US" dirty="0" smtClean="0"/>
              <a:t>)</a:t>
            </a:r>
            <a:r>
              <a:rPr lang="en-US" dirty="0"/>
              <a:t> </a:t>
            </a:r>
            <a:r>
              <a:rPr lang="en-US" dirty="0" smtClean="0"/>
              <a:t>to maintain numerical stability when DFIM stator breaker is opened</a:t>
            </a:r>
          </a:p>
        </p:txBody>
      </p:sp>
      <p:sp>
        <p:nvSpPr>
          <p:cNvPr id="10" name="Slide Number Placeholder 9"/>
          <p:cNvSpPr>
            <a:spLocks noGrp="1"/>
          </p:cNvSpPr>
          <p:nvPr>
            <p:ph type="sldNum" sz="quarter" idx="12"/>
          </p:nvPr>
        </p:nvSpPr>
        <p:spPr/>
        <p:txBody>
          <a:bodyPr/>
          <a:lstStyle/>
          <a:p>
            <a:fld id="{680D72F4-1C41-4187-A4BC-492CF086CF40}" type="slidenum">
              <a:rPr lang="sv-SE" smtClean="0">
                <a:solidFill>
                  <a:schemeClr val="tx1"/>
                </a:solidFill>
              </a:rPr>
              <a:pPr/>
              <a:t>16</a:t>
            </a:fld>
            <a:endParaRPr lang="sv-SE">
              <a:solidFill>
                <a:schemeClr val="tx1"/>
              </a:solidFill>
            </a:endParaRP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TextBox 3"/>
          <p:cNvSpPr txBox="1"/>
          <p:nvPr/>
        </p:nvSpPr>
        <p:spPr>
          <a:xfrm>
            <a:off x="338291" y="5492234"/>
            <a:ext cx="1185709" cy="369332"/>
          </a:xfrm>
          <a:prstGeom prst="rect">
            <a:avLst/>
          </a:prstGeom>
          <a:noFill/>
        </p:spPr>
        <p:txBody>
          <a:bodyPr wrap="none" rtlCol="0">
            <a:spAutoFit/>
          </a:bodyPr>
          <a:lstStyle/>
          <a:p>
            <a:r>
              <a:rPr lang="en-US" dirty="0" smtClean="0"/>
              <a:t>Test circuit</a:t>
            </a:r>
            <a:endParaRPr lang="en-US" dirty="0"/>
          </a:p>
        </p:txBody>
      </p:sp>
      <p:sp>
        <p:nvSpPr>
          <p:cNvPr id="11" name="TextBox 10"/>
          <p:cNvSpPr txBox="1"/>
          <p:nvPr/>
        </p:nvSpPr>
        <p:spPr>
          <a:xfrm>
            <a:off x="5362844" y="5201517"/>
            <a:ext cx="2687531" cy="646331"/>
          </a:xfrm>
          <a:prstGeom prst="rect">
            <a:avLst/>
          </a:prstGeom>
          <a:noFill/>
        </p:spPr>
        <p:txBody>
          <a:bodyPr wrap="none" rtlCol="0">
            <a:spAutoFit/>
          </a:bodyPr>
          <a:lstStyle/>
          <a:p>
            <a:r>
              <a:rPr lang="en-US" dirty="0" smtClean="0"/>
              <a:t>Comparison SSN@25µs vs.</a:t>
            </a:r>
          </a:p>
          <a:p>
            <a:r>
              <a:rPr lang="en-US" dirty="0" smtClean="0"/>
              <a:t>SPS @1 µs</a:t>
            </a:r>
            <a:endParaRPr lang="en-US" dirty="0"/>
          </a:p>
        </p:txBody>
      </p:sp>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1105274" y="2944846"/>
            <a:ext cx="3952386" cy="2533712"/>
          </a:xfrm>
          <a:prstGeom prst="rect">
            <a:avLst/>
          </a:prstGeom>
        </p:spPr>
      </p:pic>
      <p:pic>
        <p:nvPicPr>
          <p:cNvPr id="17" name="Picture 16"/>
          <p:cNvPicPr/>
          <p:nvPr/>
        </p:nvPicPr>
        <p:blipFill>
          <a:blip r:embed="rId4" cstate="print">
            <a:extLst>
              <a:ext uri="{28A0092B-C50C-407E-A947-70E740481C1C}">
                <a14:useLocalDpi xmlns:a14="http://schemas.microsoft.com/office/drawing/2010/main" val="0"/>
              </a:ext>
            </a:extLst>
          </a:blip>
          <a:stretch>
            <a:fillRect/>
          </a:stretch>
        </p:blipFill>
        <p:spPr>
          <a:xfrm>
            <a:off x="5966106" y="3045315"/>
            <a:ext cx="3197860" cy="1908810"/>
          </a:xfrm>
          <a:prstGeom prst="rect">
            <a:avLst/>
          </a:prstGeom>
        </p:spPr>
      </p:pic>
      <p:pic>
        <p:nvPicPr>
          <p:cNvPr id="18" name="Picture 17"/>
          <p:cNvPicPr/>
          <p:nvPr/>
        </p:nvPicPr>
        <p:blipFill>
          <a:blip r:embed="rId5" cstate="print">
            <a:extLst>
              <a:ext uri="{28A0092B-C50C-407E-A947-70E740481C1C}">
                <a14:useLocalDpi xmlns:a14="http://schemas.microsoft.com/office/drawing/2010/main" val="0"/>
              </a:ext>
            </a:extLst>
          </a:blip>
          <a:stretch>
            <a:fillRect/>
          </a:stretch>
        </p:blipFill>
        <p:spPr>
          <a:xfrm>
            <a:off x="8180924" y="4211702"/>
            <a:ext cx="3197860" cy="1908810"/>
          </a:xfrm>
          <a:prstGeom prst="rect">
            <a:avLst/>
          </a:prstGeom>
        </p:spPr>
      </p:pic>
    </p:spTree>
    <p:extLst>
      <p:ext uri="{BB962C8B-B14F-4D97-AF65-F5344CB8AC3E}">
        <p14:creationId xmlns:p14="http://schemas.microsoft.com/office/powerpoint/2010/main" val="1624348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3338"/>
            <a:ext cx="10929257" cy="1325563"/>
          </a:xfrm>
        </p:spPr>
        <p:txBody>
          <a:bodyPr>
            <a:normAutofit/>
          </a:bodyPr>
          <a:lstStyle/>
          <a:p>
            <a:r>
              <a:rPr lang="en-US" b="1" dirty="0" smtClean="0">
                <a:solidFill>
                  <a:schemeClr val="bg1"/>
                </a:solidFill>
              </a:rPr>
              <a:t>SSN Permanent magnet synchronous machines</a:t>
            </a:r>
            <a:endParaRPr lang="sv-SE" b="1" dirty="0">
              <a:solidFill>
                <a:schemeClr val="bg1"/>
              </a:solidFill>
            </a:endParaRPr>
          </a:p>
        </p:txBody>
      </p:sp>
      <p:sp>
        <p:nvSpPr>
          <p:cNvPr id="3" name="Content Placeholder 2"/>
          <p:cNvSpPr>
            <a:spLocks noGrp="1"/>
          </p:cNvSpPr>
          <p:nvPr>
            <p:ph idx="1"/>
          </p:nvPr>
        </p:nvSpPr>
        <p:spPr>
          <a:xfrm>
            <a:off x="404734" y="1140896"/>
            <a:ext cx="11632368" cy="4351338"/>
          </a:xfrm>
        </p:spPr>
        <p:txBody>
          <a:bodyPr>
            <a:normAutofit/>
          </a:bodyPr>
          <a:lstStyle/>
          <a:p>
            <a:pPr marL="342900" indent="-342900"/>
            <a:r>
              <a:rPr lang="en-US" dirty="0" smtClean="0"/>
              <a:t>SSN model @ 10 µs matches perfectly SPS model running at 1µs.</a:t>
            </a:r>
          </a:p>
          <a:p>
            <a:pPr marL="342900" indent="-342900"/>
            <a:r>
              <a:rPr lang="en-US" dirty="0" smtClean="0"/>
              <a:t>SSN interpolates inverter voltage (9kHz) with accuracy</a:t>
            </a:r>
          </a:p>
          <a:p>
            <a:pPr marL="342900" indent="-342900"/>
            <a:r>
              <a:rPr lang="en-US" u="sng" dirty="0" smtClean="0"/>
              <a:t>Main </a:t>
            </a:r>
            <a:r>
              <a:rPr lang="en-US" u="sng" dirty="0"/>
              <a:t>SSN improvement </a:t>
            </a:r>
            <a:r>
              <a:rPr lang="en-US" dirty="0"/>
              <a:t>: </a:t>
            </a:r>
            <a:r>
              <a:rPr lang="en-US" dirty="0" smtClean="0"/>
              <a:t>at 10 µs SPS requires a stator resistive load &lt;1000</a:t>
            </a:r>
            <a:r>
              <a:rPr lang="en-US" dirty="0" smtClean="0">
                <a:latin typeface="Symbol" panose="05050102010706020507" pitchFamily="18" charset="2"/>
              </a:rPr>
              <a:t>W</a:t>
            </a:r>
            <a:r>
              <a:rPr lang="en-US" dirty="0" smtClean="0"/>
              <a:t> to maintain stability when IGBT gating is stopped. (&gt;100k</a:t>
            </a:r>
            <a:r>
              <a:rPr lang="en-US" dirty="0" smtClean="0">
                <a:latin typeface="Symbol" panose="05050102010706020507" pitchFamily="18" charset="2"/>
              </a:rPr>
              <a:t>W</a:t>
            </a:r>
            <a:r>
              <a:rPr lang="en-US" dirty="0" smtClean="0"/>
              <a:t> in SSN)</a:t>
            </a:r>
          </a:p>
        </p:txBody>
      </p:sp>
      <p:sp>
        <p:nvSpPr>
          <p:cNvPr id="10" name="Slide Number Placeholder 9"/>
          <p:cNvSpPr>
            <a:spLocks noGrp="1"/>
          </p:cNvSpPr>
          <p:nvPr>
            <p:ph type="sldNum" sz="quarter" idx="12"/>
          </p:nvPr>
        </p:nvSpPr>
        <p:spPr/>
        <p:txBody>
          <a:bodyPr/>
          <a:lstStyle/>
          <a:p>
            <a:fld id="{680D72F4-1C41-4187-A4BC-492CF086CF40}" type="slidenum">
              <a:rPr lang="sv-SE" smtClean="0">
                <a:solidFill>
                  <a:schemeClr val="tx1"/>
                </a:solidFill>
              </a:rPr>
              <a:pPr/>
              <a:t>17</a:t>
            </a:fld>
            <a:endParaRPr lang="sv-SE">
              <a:solidFill>
                <a:schemeClr val="tx1"/>
              </a:solidFill>
            </a:endParaRP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TextBox 3"/>
          <p:cNvSpPr txBox="1"/>
          <p:nvPr/>
        </p:nvSpPr>
        <p:spPr>
          <a:xfrm>
            <a:off x="2371911" y="5124576"/>
            <a:ext cx="1416542" cy="369332"/>
          </a:xfrm>
          <a:prstGeom prst="rect">
            <a:avLst/>
          </a:prstGeom>
          <a:noFill/>
        </p:spPr>
        <p:txBody>
          <a:bodyPr wrap="none" rtlCol="0">
            <a:spAutoFit/>
          </a:bodyPr>
          <a:lstStyle/>
          <a:p>
            <a:r>
              <a:rPr lang="en-US" dirty="0" smtClean="0"/>
              <a:t>Test circuit**</a:t>
            </a:r>
            <a:endParaRPr lang="en-US" dirty="0"/>
          </a:p>
        </p:txBody>
      </p:sp>
      <p:sp>
        <p:nvSpPr>
          <p:cNvPr id="11" name="TextBox 10"/>
          <p:cNvSpPr txBox="1"/>
          <p:nvPr/>
        </p:nvSpPr>
        <p:spPr>
          <a:xfrm>
            <a:off x="6840811" y="5708157"/>
            <a:ext cx="4373182" cy="369332"/>
          </a:xfrm>
          <a:prstGeom prst="rect">
            <a:avLst/>
          </a:prstGeom>
          <a:noFill/>
        </p:spPr>
        <p:txBody>
          <a:bodyPr wrap="square" rtlCol="0">
            <a:spAutoFit/>
          </a:bodyPr>
          <a:lstStyle/>
          <a:p>
            <a:r>
              <a:rPr lang="en-US" dirty="0" smtClean="0"/>
              <a:t>Comparison SSN@10µs vs. SPS @1 µs</a:t>
            </a:r>
            <a:endParaRPr lang="en-US" dirty="0"/>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1120903" y="3316565"/>
            <a:ext cx="3687727" cy="1739867"/>
          </a:xfrm>
          <a:prstGeom prst="rect">
            <a:avLst/>
          </a:prstGeom>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7026728" y="3179513"/>
            <a:ext cx="3167743" cy="2528644"/>
          </a:xfrm>
          <a:prstGeom prst="rect">
            <a:avLst/>
          </a:prstGeom>
        </p:spPr>
      </p:pic>
      <p:sp>
        <p:nvSpPr>
          <p:cNvPr id="6" name="TextBox 5"/>
          <p:cNvSpPr txBox="1"/>
          <p:nvPr/>
        </p:nvSpPr>
        <p:spPr>
          <a:xfrm>
            <a:off x="619721" y="5530905"/>
            <a:ext cx="5820186" cy="1231106"/>
          </a:xfrm>
          <a:prstGeom prst="rect">
            <a:avLst/>
          </a:prstGeom>
          <a:noFill/>
        </p:spPr>
        <p:txBody>
          <a:bodyPr wrap="square" rtlCol="0">
            <a:spAutoFit/>
          </a:bodyPr>
          <a:lstStyle/>
          <a:p>
            <a:r>
              <a:rPr lang="en-US" sz="1400" dirty="0" smtClean="0"/>
              <a:t>**</a:t>
            </a:r>
            <a:r>
              <a:rPr lang="en-US" sz="1400" dirty="0"/>
              <a:t>M. </a:t>
            </a:r>
            <a:r>
              <a:rPr lang="en-US" sz="1400" dirty="0" err="1"/>
              <a:t>Harakawa</a:t>
            </a:r>
            <a:r>
              <a:rPr lang="en-US" sz="1400" dirty="0"/>
              <a:t>,  H. Yamasaki, T. Nagano, S. </a:t>
            </a:r>
            <a:r>
              <a:rPr lang="en-US" sz="1400" dirty="0" err="1"/>
              <a:t>Abourida</a:t>
            </a:r>
            <a:r>
              <a:rPr lang="en-US" sz="1400" dirty="0"/>
              <a:t>, C. </a:t>
            </a:r>
            <a:r>
              <a:rPr lang="en-US" sz="1400" dirty="0" err="1"/>
              <a:t>Dufour</a:t>
            </a:r>
            <a:r>
              <a:rPr lang="en-US" sz="1400" dirty="0"/>
              <a:t> and J. </a:t>
            </a:r>
            <a:r>
              <a:rPr lang="en-US" sz="1400" dirty="0" err="1"/>
              <a:t>Bélanger</a:t>
            </a:r>
            <a:r>
              <a:rPr lang="en-US" sz="1400" dirty="0" smtClean="0"/>
              <a:t>,  </a:t>
            </a:r>
            <a:r>
              <a:rPr lang="en-US" sz="1400" dirty="0"/>
              <a:t>“Real-Time Simulation of a Complete PMSM Drive at 10 </a:t>
            </a:r>
            <a:r>
              <a:rPr lang="en-US" sz="1400" dirty="0" err="1"/>
              <a:t>μs</a:t>
            </a:r>
            <a:r>
              <a:rPr lang="en-US" sz="1400" dirty="0"/>
              <a:t> Time Step”, Proceedings of the 2005 International Power Electronics Conference - Niigata (</a:t>
            </a:r>
            <a:r>
              <a:rPr lang="en-US" sz="1400" dirty="0" smtClean="0"/>
              <a:t>IPEC-Niigata, Japan, 2005)</a:t>
            </a:r>
            <a:endParaRPr lang="en-US" sz="1400" dirty="0"/>
          </a:p>
          <a:p>
            <a:endParaRPr lang="en-US" dirty="0"/>
          </a:p>
        </p:txBody>
      </p:sp>
    </p:spTree>
    <p:extLst>
      <p:ext uri="{BB962C8B-B14F-4D97-AF65-F5344CB8AC3E}">
        <p14:creationId xmlns:p14="http://schemas.microsoft.com/office/powerpoint/2010/main" val="1109021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838200" y="-281131"/>
            <a:ext cx="10515600" cy="1325563"/>
          </a:xfrm>
        </p:spPr>
        <p:txBody>
          <a:bodyPr>
            <a:normAutofit/>
          </a:bodyPr>
          <a:lstStyle/>
          <a:p>
            <a:r>
              <a:rPr lang="en-US" b="1" dirty="0" smtClean="0">
                <a:solidFill>
                  <a:schemeClr val="bg1"/>
                </a:solidFill>
              </a:rPr>
              <a:t>Conclusion</a:t>
            </a:r>
            <a:endParaRPr lang="sv-SE" b="1" dirty="0">
              <a:solidFill>
                <a:schemeClr val="bg1"/>
              </a:solidFill>
            </a:endParaRPr>
          </a:p>
        </p:txBody>
      </p:sp>
      <p:sp>
        <p:nvSpPr>
          <p:cNvPr id="5" name="Platshållare för innehåll 4"/>
          <p:cNvSpPr>
            <a:spLocks noGrp="1"/>
          </p:cNvSpPr>
          <p:nvPr>
            <p:ph idx="1"/>
          </p:nvPr>
        </p:nvSpPr>
        <p:spPr>
          <a:xfrm>
            <a:off x="115461" y="1869997"/>
            <a:ext cx="11666808" cy="4851478"/>
          </a:xfrm>
        </p:spPr>
        <p:txBody>
          <a:bodyPr>
            <a:normAutofit/>
          </a:bodyPr>
          <a:lstStyle/>
          <a:p>
            <a:pPr marL="342900" indent="-342900"/>
            <a:r>
              <a:rPr lang="en-US" dirty="0" smtClean="0"/>
              <a:t>SSN now enables users of </a:t>
            </a:r>
            <a:r>
              <a:rPr lang="en-US" dirty="0" err="1" smtClean="0"/>
              <a:t>SimscapePowerSystems</a:t>
            </a:r>
            <a:r>
              <a:rPr lang="en-US" dirty="0" smtClean="0"/>
              <a:t> (formerly SimPowerSystems) to model accurately Synchronous Machine, Asynchronous machine and Permanent Magnet Synchronous Machine </a:t>
            </a:r>
            <a:r>
              <a:rPr lang="en-US" u="sng" dirty="0" smtClean="0"/>
              <a:t>without constraint on minimum load or RC-snubber </a:t>
            </a:r>
            <a:r>
              <a:rPr lang="en-US" dirty="0" smtClean="0"/>
              <a:t>for numerical stability</a:t>
            </a:r>
          </a:p>
          <a:p>
            <a:pPr marL="342900" indent="-342900"/>
            <a:r>
              <a:rPr lang="en-US" dirty="0" smtClean="0"/>
              <a:t>This contributes to further enhance Model-Based-Design in power systems and motor drives.</a:t>
            </a:r>
          </a:p>
        </p:txBody>
      </p:sp>
      <p:sp>
        <p:nvSpPr>
          <p:cNvPr id="3" name="Slide Number Placeholder 2"/>
          <p:cNvSpPr>
            <a:spLocks noGrp="1"/>
          </p:cNvSpPr>
          <p:nvPr>
            <p:ph type="sldNum" sz="quarter" idx="12"/>
          </p:nvPr>
        </p:nvSpPr>
        <p:spPr/>
        <p:txBody>
          <a:bodyPr/>
          <a:lstStyle/>
          <a:p>
            <a:fld id="{680D72F4-1C41-4187-A4BC-492CF086CF40}" type="slidenum">
              <a:rPr lang="sv-SE" smtClean="0">
                <a:solidFill>
                  <a:schemeClr val="tx1"/>
                </a:solidFill>
              </a:rPr>
              <a:pPr/>
              <a:t>18</a:t>
            </a:fld>
            <a:endParaRPr lang="sv-SE">
              <a:solidFill>
                <a:schemeClr val="tx1"/>
              </a:solidFill>
            </a:endParaRPr>
          </a:p>
        </p:txBody>
      </p:sp>
    </p:spTree>
    <p:extLst>
      <p:ext uri="{BB962C8B-B14F-4D97-AF65-F5344CB8AC3E}">
        <p14:creationId xmlns:p14="http://schemas.microsoft.com/office/powerpoint/2010/main" val="3366774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775" y="0"/>
            <a:ext cx="2758192" cy="707886"/>
          </a:xfrm>
          <a:prstGeom prst="rect">
            <a:avLst/>
          </a:prstGeom>
        </p:spPr>
        <p:txBody>
          <a:bodyPr wrap="square">
            <a:spAutoFit/>
          </a:bodyPr>
          <a:lstStyle/>
          <a:p>
            <a:r>
              <a:rPr lang="en-US" sz="4000" b="1" dirty="0" smtClean="0">
                <a:solidFill>
                  <a:schemeClr val="bg1"/>
                </a:solidFill>
              </a:rPr>
              <a:t>Thank you</a:t>
            </a:r>
            <a:endParaRPr lang="en-US" sz="4000" b="1" dirty="0">
              <a:solidFill>
                <a:schemeClr val="bg1"/>
              </a:solidFill>
            </a:endParaRPr>
          </a:p>
        </p:txBody>
      </p:sp>
      <p:pic>
        <p:nvPicPr>
          <p:cNvPr id="11" name="Picture 10" descr="Opal-RT Technologies official logo verti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4282" y="976439"/>
            <a:ext cx="1210590" cy="11209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1534" y="2365956"/>
            <a:ext cx="11136086" cy="3970318"/>
          </a:xfrm>
          <a:prstGeom prst="rect">
            <a:avLst/>
          </a:prstGeom>
          <a:noFill/>
        </p:spPr>
        <p:txBody>
          <a:bodyPr wrap="square" rtlCol="0">
            <a:spAutoFit/>
          </a:bodyPr>
          <a:lstStyle/>
          <a:p>
            <a:r>
              <a:rPr lang="en-CA" dirty="0" smtClean="0"/>
              <a:t>To read further:</a:t>
            </a:r>
          </a:p>
          <a:p>
            <a:endParaRPr lang="en-CA" dirty="0" smtClean="0"/>
          </a:p>
          <a:p>
            <a:pPr marL="285750" indent="-285750">
              <a:buFont typeface="Arial" panose="020B0604020202020204" pitchFamily="34" charset="0"/>
              <a:buChar char="•"/>
            </a:pPr>
            <a:r>
              <a:rPr lang="en-CA" dirty="0" smtClean="0"/>
              <a:t>H.W</a:t>
            </a:r>
            <a:r>
              <a:rPr lang="en-CA" dirty="0"/>
              <a:t>. </a:t>
            </a:r>
            <a:r>
              <a:rPr lang="en-CA" dirty="0" err="1"/>
              <a:t>Dommel</a:t>
            </a:r>
            <a:r>
              <a:rPr lang="en-CA" dirty="0"/>
              <a:t>, EMTP Theory Book, 2</a:t>
            </a:r>
            <a:r>
              <a:rPr lang="en-CA" baseline="30000" dirty="0"/>
              <a:t>nd</a:t>
            </a:r>
            <a:r>
              <a:rPr lang="en-CA" dirty="0"/>
              <a:t> edition</a:t>
            </a:r>
            <a:r>
              <a:rPr lang="en-CA" dirty="0" smtClean="0"/>
              <a:t>.</a:t>
            </a:r>
          </a:p>
          <a:p>
            <a:endParaRPr lang="en-US" dirty="0"/>
          </a:p>
          <a:p>
            <a:pPr marL="285750" lvl="0" indent="-285750">
              <a:buFont typeface="Arial" panose="020B0604020202020204" pitchFamily="34" charset="0"/>
              <a:buChar char="•"/>
            </a:pPr>
            <a:r>
              <a:rPr lang="en-US" dirty="0" smtClean="0"/>
              <a:t>C</a:t>
            </a:r>
            <a:r>
              <a:rPr lang="en-US" dirty="0"/>
              <a:t>. </a:t>
            </a:r>
            <a:r>
              <a:rPr lang="en-US" dirty="0" err="1"/>
              <a:t>Dufour</a:t>
            </a:r>
            <a:r>
              <a:rPr lang="en-US" dirty="0"/>
              <a:t>, J. </a:t>
            </a:r>
            <a:r>
              <a:rPr lang="en-US" dirty="0" err="1"/>
              <a:t>Mahseredjian</a:t>
            </a:r>
            <a:r>
              <a:rPr lang="en-US" dirty="0"/>
              <a:t> , J. </a:t>
            </a:r>
            <a:r>
              <a:rPr lang="en-US" dirty="0" err="1"/>
              <a:t>Bélanger</a:t>
            </a:r>
            <a:r>
              <a:rPr lang="en-US" dirty="0"/>
              <a:t>, “A Combined State-Space Nodal Method for the Simulation of Power System Transients”, IEEE Transactions on Power Delivery, Vol. 26, no. 2, April 2011 (ISSN 0885-8977), pp. </a:t>
            </a:r>
            <a:r>
              <a:rPr lang="en-US" dirty="0" smtClean="0"/>
              <a:t>928-935</a:t>
            </a:r>
          </a:p>
          <a:p>
            <a:pPr lvl="0"/>
            <a:endParaRPr lang="en-US" dirty="0" smtClean="0"/>
          </a:p>
          <a:p>
            <a:pPr marL="285750" lvl="0" indent="-285750">
              <a:buFont typeface="Arial" panose="020B0604020202020204" pitchFamily="34" charset="0"/>
              <a:buChar char="•"/>
            </a:pPr>
            <a:r>
              <a:rPr lang="en-GB" dirty="0" smtClean="0"/>
              <a:t>M</a:t>
            </a:r>
            <a:r>
              <a:rPr lang="en-GB" dirty="0"/>
              <a:t>. </a:t>
            </a:r>
            <a:r>
              <a:rPr lang="en-GB" dirty="0" err="1"/>
              <a:t>Harakawa</a:t>
            </a:r>
            <a:r>
              <a:rPr lang="en-GB" dirty="0"/>
              <a:t>,  C. </a:t>
            </a:r>
            <a:r>
              <a:rPr lang="en-GB" dirty="0" err="1"/>
              <a:t>Dufour</a:t>
            </a:r>
            <a:r>
              <a:rPr lang="en-GB" dirty="0"/>
              <a:t>,  S. Nishimura,  </a:t>
            </a:r>
            <a:r>
              <a:rPr lang="en-GB" dirty="0" err="1"/>
              <a:t>T.Nagano</a:t>
            </a:r>
            <a:r>
              <a:rPr lang="en-GB" dirty="0"/>
              <a:t>, “Real-Time Simulation of a PMSM Drive in Faulty Modes with Validation Against an Actual Drive System”, Proceedings of the 13th European Conference on Power Electronics and Applications (EPE-2009), Barcelona, Spain, Sept. 8-10, </a:t>
            </a:r>
            <a:r>
              <a:rPr lang="en-GB" dirty="0" smtClean="0"/>
              <a:t>2009</a:t>
            </a:r>
          </a:p>
          <a:p>
            <a:pPr lvl="0"/>
            <a:endParaRPr lang="en-US" dirty="0"/>
          </a:p>
          <a:p>
            <a:pPr marL="285750" lvl="0" indent="-285750">
              <a:buFont typeface="Arial" panose="020B0604020202020204" pitchFamily="34" charset="0"/>
              <a:buChar char="•"/>
            </a:pPr>
            <a:r>
              <a:rPr lang="en-CA" dirty="0" smtClean="0"/>
              <a:t>C. </a:t>
            </a:r>
            <a:r>
              <a:rPr lang="en-CA" dirty="0" err="1" smtClean="0"/>
              <a:t>Dufour</a:t>
            </a:r>
            <a:r>
              <a:rPr lang="en-CA" dirty="0" smtClean="0"/>
              <a:t>, O. Tremblay, “Iterative Algorithms of Surge Arrester for Real-Time Simulators”, 18th Power Systems Computation Conference (PSCC'14), Wroclaw, Poland, August 18-22, 2014.</a:t>
            </a:r>
            <a:endParaRPr lang="en-US" dirty="0" smtClean="0"/>
          </a:p>
          <a:p>
            <a:endParaRPr lang="en-US" dirty="0"/>
          </a:p>
        </p:txBody>
      </p:sp>
    </p:spTree>
    <p:extLst>
      <p:ext uri="{BB962C8B-B14F-4D97-AF65-F5344CB8AC3E}">
        <p14:creationId xmlns:p14="http://schemas.microsoft.com/office/powerpoint/2010/main" val="1992953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138003" y="-252413"/>
            <a:ext cx="10515600" cy="1325563"/>
          </a:xfrm>
        </p:spPr>
        <p:txBody>
          <a:bodyPr>
            <a:normAutofit/>
          </a:bodyPr>
          <a:lstStyle/>
          <a:p>
            <a:r>
              <a:rPr lang="en-US" b="1" dirty="0" smtClean="0">
                <a:solidFill>
                  <a:schemeClr val="bg1"/>
                </a:solidFill>
              </a:rPr>
              <a:t>Work objective and motivation</a:t>
            </a:r>
            <a:endParaRPr lang="sv-SE" b="1" dirty="0">
              <a:solidFill>
                <a:schemeClr val="bg1"/>
              </a:solidFill>
            </a:endParaRPr>
          </a:p>
        </p:txBody>
      </p:sp>
      <p:sp>
        <p:nvSpPr>
          <p:cNvPr id="5" name="Platshållare för innehåll 4"/>
          <p:cNvSpPr>
            <a:spLocks noGrp="1"/>
          </p:cNvSpPr>
          <p:nvPr>
            <p:ph idx="1"/>
          </p:nvPr>
        </p:nvSpPr>
        <p:spPr>
          <a:xfrm>
            <a:off x="291059" y="1405901"/>
            <a:ext cx="11362544" cy="4351338"/>
          </a:xfrm>
        </p:spPr>
        <p:txBody>
          <a:bodyPr>
            <a:normAutofit/>
          </a:bodyPr>
          <a:lstStyle/>
          <a:p>
            <a:pPr marL="342900" indent="-342900"/>
            <a:r>
              <a:rPr lang="en-US" sz="2400" dirty="0" smtClean="0"/>
              <a:t>Many popular simulation tools for transient simulation of motor drive, converters and power systems are based on the state-space formulation </a:t>
            </a:r>
            <a:r>
              <a:rPr lang="en-US" sz="2400" dirty="0" err="1" smtClean="0"/>
              <a:t>SimscapePowerSystems</a:t>
            </a:r>
            <a:r>
              <a:rPr lang="en-US" sz="2400" dirty="0" smtClean="0"/>
              <a:t> (formerly SimPowerSystems </a:t>
            </a:r>
            <a:r>
              <a:rPr lang="en-US" sz="2400" dirty="0"/>
              <a:t>for </a:t>
            </a:r>
            <a:r>
              <a:rPr lang="en-US" sz="2400" dirty="0" smtClean="0"/>
              <a:t>Simulink, SPS) </a:t>
            </a:r>
            <a:r>
              <a:rPr lang="en-US" sz="2400" dirty="0"/>
              <a:t>and PLECS are like </a:t>
            </a:r>
            <a:r>
              <a:rPr lang="en-US" sz="2400" dirty="0" smtClean="0"/>
              <a:t>this</a:t>
            </a:r>
          </a:p>
          <a:p>
            <a:pPr marL="342900" indent="-342900"/>
            <a:r>
              <a:rPr lang="en-US" sz="2400" dirty="0" smtClean="0"/>
              <a:t>Machine modeling in this approach is made with current injection into the state-space systems. This injection induces a delay between machine and linear part of the network.</a:t>
            </a:r>
          </a:p>
          <a:p>
            <a:pPr marL="342900" indent="-342900"/>
            <a:r>
              <a:rPr lang="en-US" sz="2400" dirty="0" smtClean="0"/>
              <a:t>This delay of injection force users to add a minimum parasitic load or RC-snubber at the machine terminals to be stable under light load or open-phase condition.</a:t>
            </a:r>
          </a:p>
          <a:p>
            <a:pPr marL="342900" indent="-342900"/>
            <a:r>
              <a:rPr lang="en-US" sz="2400" b="1" u="sng" dirty="0" smtClean="0"/>
              <a:t>Using the State-Space-Nodal (SSN) approach, we solve this issue in SPS.</a:t>
            </a:r>
            <a:endParaRPr lang="en-US" sz="2400" b="1" u="sng" dirty="0"/>
          </a:p>
          <a:p>
            <a:pPr marL="342900" indent="-342900"/>
            <a:r>
              <a:rPr lang="en-US" sz="2400" dirty="0" smtClean="0"/>
              <a:t>The main reason is that SSN is an implicit solver that has no delay in the solution between machine parts and linear ABCD parts.</a:t>
            </a:r>
            <a:endParaRPr lang="sv-SE" sz="2400" dirty="0"/>
          </a:p>
        </p:txBody>
      </p:sp>
      <p:sp>
        <p:nvSpPr>
          <p:cNvPr id="3" name="Slide Number Placeholder 2"/>
          <p:cNvSpPr>
            <a:spLocks noGrp="1"/>
          </p:cNvSpPr>
          <p:nvPr>
            <p:ph type="sldNum" sz="quarter" idx="12"/>
          </p:nvPr>
        </p:nvSpPr>
        <p:spPr/>
        <p:txBody>
          <a:bodyPr/>
          <a:lstStyle/>
          <a:p>
            <a:fld id="{680D72F4-1C41-4187-A4BC-492CF086CF40}" type="slidenum">
              <a:rPr lang="sv-SE" smtClean="0"/>
              <a:pPr/>
              <a:t>2</a:t>
            </a:fld>
            <a:endParaRPr lang="sv-SE"/>
          </a:p>
        </p:txBody>
      </p:sp>
    </p:spTree>
    <p:extLst>
      <p:ext uri="{BB962C8B-B14F-4D97-AF65-F5344CB8AC3E}">
        <p14:creationId xmlns:p14="http://schemas.microsoft.com/office/powerpoint/2010/main" val="2766665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Supplementary slides</a:t>
            </a:r>
            <a:endParaRPr lang="en-US" dirty="0"/>
          </a:p>
        </p:txBody>
      </p:sp>
    </p:spTree>
    <p:extLst>
      <p:ext uri="{BB962C8B-B14F-4D97-AF65-F5344CB8AC3E}">
        <p14:creationId xmlns:p14="http://schemas.microsoft.com/office/powerpoint/2010/main" val="3594846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338"/>
            <a:ext cx="10515600" cy="1325563"/>
          </a:xfrm>
        </p:spPr>
        <p:txBody>
          <a:bodyPr>
            <a:normAutofit/>
          </a:bodyPr>
          <a:lstStyle/>
          <a:p>
            <a:r>
              <a:rPr lang="en-US" dirty="0" smtClean="0">
                <a:solidFill>
                  <a:schemeClr val="bg1"/>
                </a:solidFill>
              </a:rPr>
              <a:t>Real-time performance</a:t>
            </a:r>
            <a:endParaRPr lang="sv-SE" dirty="0">
              <a:solidFill>
                <a:schemeClr val="bg1"/>
              </a:solidFill>
            </a:endParaRPr>
          </a:p>
        </p:txBody>
      </p:sp>
      <p:sp>
        <p:nvSpPr>
          <p:cNvPr id="3" name="Content Placeholder 2"/>
          <p:cNvSpPr>
            <a:spLocks noGrp="1"/>
          </p:cNvSpPr>
          <p:nvPr>
            <p:ph idx="1"/>
          </p:nvPr>
        </p:nvSpPr>
        <p:spPr>
          <a:xfrm>
            <a:off x="404734" y="1140896"/>
            <a:ext cx="11632368" cy="4351338"/>
          </a:xfrm>
        </p:spPr>
        <p:txBody>
          <a:bodyPr>
            <a:normAutofit/>
          </a:bodyPr>
          <a:lstStyle/>
          <a:p>
            <a:pPr marL="342900" indent="-342900"/>
            <a:r>
              <a:rPr lang="en-US" dirty="0" smtClean="0"/>
              <a:t>All test models are relatively small; they run in real-time in RT-LAB.</a:t>
            </a:r>
          </a:p>
        </p:txBody>
      </p:sp>
      <p:sp>
        <p:nvSpPr>
          <p:cNvPr id="10" name="Slide Number Placeholder 9"/>
          <p:cNvSpPr>
            <a:spLocks noGrp="1"/>
          </p:cNvSpPr>
          <p:nvPr>
            <p:ph type="sldNum" sz="quarter" idx="12"/>
          </p:nvPr>
        </p:nvSpPr>
        <p:spPr/>
        <p:txBody>
          <a:bodyPr/>
          <a:lstStyle/>
          <a:p>
            <a:fld id="{680D72F4-1C41-4187-A4BC-492CF086CF40}" type="slidenum">
              <a:rPr lang="sv-SE" smtClean="0">
                <a:solidFill>
                  <a:schemeClr val="tx1"/>
                </a:solidFill>
              </a:rPr>
              <a:pPr/>
              <a:t>21</a:t>
            </a:fld>
            <a:endParaRPr lang="sv-SE">
              <a:solidFill>
                <a:schemeClr val="tx1"/>
              </a:solidFill>
            </a:endParaRP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6" name="Table 5"/>
          <p:cNvGraphicFramePr>
            <a:graphicFrameLocks noGrp="1"/>
          </p:cNvGraphicFramePr>
          <p:nvPr>
            <p:extLst>
              <p:ext uri="{D42A27DB-BD31-4B8C-83A1-F6EECF244321}">
                <p14:modId xmlns:p14="http://schemas.microsoft.com/office/powerpoint/2010/main" val="1318767640"/>
              </p:ext>
            </p:extLst>
          </p:nvPr>
        </p:nvGraphicFramePr>
        <p:xfrm>
          <a:off x="3117954" y="2863122"/>
          <a:ext cx="4976735" cy="1371092"/>
        </p:xfrm>
        <a:graphic>
          <a:graphicData uri="http://schemas.openxmlformats.org/drawingml/2006/table">
            <a:tbl>
              <a:tblPr firstRow="1" firstCol="1" bandRow="1">
                <a:tableStyleId>{5C22544A-7EE6-4342-B048-85BDC9FD1C3A}</a:tableStyleId>
              </a:tblPr>
              <a:tblGrid>
                <a:gridCol w="1338748"/>
                <a:gridCol w="2498734"/>
                <a:gridCol w="1139253"/>
              </a:tblGrid>
              <a:tr h="342773">
                <a:tc>
                  <a:txBody>
                    <a:bodyPr/>
                    <a:lstStyle/>
                    <a:p>
                      <a:pPr marL="0" marR="0" indent="0" algn="ctr">
                        <a:lnSpc>
                          <a:spcPct val="105000"/>
                        </a:lnSpc>
                        <a:spcBef>
                          <a:spcPts val="0"/>
                        </a:spcBef>
                        <a:spcAft>
                          <a:spcPts val="0"/>
                        </a:spcAft>
                      </a:pPr>
                      <a:r>
                        <a:rPr lang="en-US" sz="1600" dirty="0">
                          <a:effectLst/>
                        </a:rPr>
                        <a:t>Model</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105000"/>
                        </a:lnSpc>
                        <a:spcBef>
                          <a:spcPts val="0"/>
                        </a:spcBef>
                        <a:spcAft>
                          <a:spcPts val="0"/>
                        </a:spcAft>
                      </a:pPr>
                      <a:r>
                        <a:rPr lang="en-US" sz="1600">
                          <a:effectLst/>
                        </a:rPr>
                        <a:t>Model calculation time (µs)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105000"/>
                        </a:lnSpc>
                        <a:spcBef>
                          <a:spcPts val="0"/>
                        </a:spcBef>
                        <a:spcAft>
                          <a:spcPts val="0"/>
                        </a:spcAft>
                      </a:pPr>
                      <a:r>
                        <a:rPr lang="en-US" sz="1600">
                          <a:effectLst/>
                        </a:rPr>
                        <a:t>SSN nodes</a:t>
                      </a:r>
                      <a:endParaRPr lang="en-US" sz="2000">
                        <a:effectLst/>
                        <a:latin typeface="Times New Roman" panose="02020603050405020304" pitchFamily="18" charset="0"/>
                        <a:ea typeface="Times New Roman" panose="02020603050405020304" pitchFamily="18" charset="0"/>
                      </a:endParaRPr>
                    </a:p>
                  </a:txBody>
                  <a:tcPr marL="68580" marR="68580" marT="0" marB="0"/>
                </a:tc>
              </a:tr>
              <a:tr h="342773">
                <a:tc>
                  <a:txBody>
                    <a:bodyPr/>
                    <a:lstStyle/>
                    <a:p>
                      <a:pPr marL="0" marR="0" indent="0" algn="ctr">
                        <a:lnSpc>
                          <a:spcPct val="105000"/>
                        </a:lnSpc>
                        <a:spcBef>
                          <a:spcPts val="0"/>
                        </a:spcBef>
                        <a:spcAft>
                          <a:spcPts val="0"/>
                        </a:spcAft>
                      </a:pPr>
                      <a:r>
                        <a:rPr lang="en-US" sz="1600">
                          <a:effectLst/>
                        </a:rPr>
                        <a:t>SM</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105000"/>
                        </a:lnSpc>
                        <a:spcBef>
                          <a:spcPts val="0"/>
                        </a:spcBef>
                        <a:spcAft>
                          <a:spcPts val="0"/>
                        </a:spcAft>
                      </a:pPr>
                      <a:r>
                        <a:rPr lang="en-US" sz="1600">
                          <a:effectLst/>
                        </a:rPr>
                        <a:t>8.5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105000"/>
                        </a:lnSpc>
                        <a:spcBef>
                          <a:spcPts val="0"/>
                        </a:spcBef>
                        <a:spcAft>
                          <a:spcPts val="0"/>
                        </a:spcAft>
                      </a:pPr>
                      <a:r>
                        <a:rPr lang="en-US" sz="1600">
                          <a:effectLst/>
                        </a:rPr>
                        <a:t>8</a:t>
                      </a:r>
                      <a:endParaRPr lang="en-US" sz="2000">
                        <a:effectLst/>
                        <a:latin typeface="Times New Roman" panose="02020603050405020304" pitchFamily="18" charset="0"/>
                        <a:ea typeface="Times New Roman" panose="02020603050405020304" pitchFamily="18" charset="0"/>
                      </a:endParaRPr>
                    </a:p>
                  </a:txBody>
                  <a:tcPr marL="68580" marR="68580" marT="0" marB="0"/>
                </a:tc>
              </a:tr>
              <a:tr h="342773">
                <a:tc>
                  <a:txBody>
                    <a:bodyPr/>
                    <a:lstStyle/>
                    <a:p>
                      <a:pPr marL="0" marR="0" indent="0" algn="ctr">
                        <a:lnSpc>
                          <a:spcPct val="105000"/>
                        </a:lnSpc>
                        <a:spcBef>
                          <a:spcPts val="0"/>
                        </a:spcBef>
                        <a:spcAft>
                          <a:spcPts val="0"/>
                        </a:spcAft>
                      </a:pPr>
                      <a:r>
                        <a:rPr lang="en-US" sz="1600">
                          <a:effectLst/>
                        </a:rPr>
                        <a:t>IM +DFIM</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105000"/>
                        </a:lnSpc>
                        <a:spcBef>
                          <a:spcPts val="0"/>
                        </a:spcBef>
                        <a:spcAft>
                          <a:spcPts val="0"/>
                        </a:spcAft>
                      </a:pPr>
                      <a:r>
                        <a:rPr lang="en-US" sz="1600">
                          <a:effectLst/>
                        </a:rPr>
                        <a:t>6.7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105000"/>
                        </a:lnSpc>
                        <a:spcBef>
                          <a:spcPts val="0"/>
                        </a:spcBef>
                        <a:spcAft>
                          <a:spcPts val="0"/>
                        </a:spcAft>
                      </a:pPr>
                      <a:r>
                        <a:rPr lang="en-US" sz="1600" dirty="0">
                          <a:effectLst/>
                        </a:rPr>
                        <a:t>12</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42773">
                <a:tc>
                  <a:txBody>
                    <a:bodyPr/>
                    <a:lstStyle/>
                    <a:p>
                      <a:pPr marL="0" marR="0" indent="0" algn="ctr">
                        <a:lnSpc>
                          <a:spcPct val="105000"/>
                        </a:lnSpc>
                        <a:spcBef>
                          <a:spcPts val="0"/>
                        </a:spcBef>
                        <a:spcAft>
                          <a:spcPts val="0"/>
                        </a:spcAft>
                      </a:pPr>
                      <a:r>
                        <a:rPr lang="en-US" sz="1600">
                          <a:effectLst/>
                        </a:rPr>
                        <a:t>PMSM</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105000"/>
                        </a:lnSpc>
                        <a:spcBef>
                          <a:spcPts val="0"/>
                        </a:spcBef>
                        <a:spcAft>
                          <a:spcPts val="0"/>
                        </a:spcAft>
                      </a:pPr>
                      <a:r>
                        <a:rPr lang="en-US" sz="1600">
                          <a:effectLst/>
                        </a:rPr>
                        <a:t>5.7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lnSpc>
                          <a:spcPct val="105000"/>
                        </a:lnSpc>
                        <a:spcBef>
                          <a:spcPts val="0"/>
                        </a:spcBef>
                        <a:spcAft>
                          <a:spcPts val="0"/>
                        </a:spcAft>
                      </a:pPr>
                      <a:r>
                        <a:rPr lang="en-US" sz="16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8" name="TextBox 7"/>
          <p:cNvSpPr txBox="1"/>
          <p:nvPr/>
        </p:nvSpPr>
        <p:spPr>
          <a:xfrm>
            <a:off x="3535305" y="4343106"/>
            <a:ext cx="4142031" cy="646331"/>
          </a:xfrm>
          <a:prstGeom prst="rect">
            <a:avLst/>
          </a:prstGeom>
          <a:noFill/>
        </p:spPr>
        <p:txBody>
          <a:bodyPr wrap="none" rtlCol="0">
            <a:spAutoFit/>
          </a:bodyPr>
          <a:lstStyle/>
          <a:p>
            <a:r>
              <a:rPr lang="en-US" cap="small" dirty="0"/>
              <a:t>Table I: real-time performance on X10-Xeon</a:t>
            </a:r>
            <a:endParaRPr lang="en-US" dirty="0"/>
          </a:p>
          <a:p>
            <a:endParaRPr lang="en-US" dirty="0"/>
          </a:p>
        </p:txBody>
      </p:sp>
    </p:spTree>
    <p:extLst>
      <p:ext uri="{BB962C8B-B14F-4D97-AF65-F5344CB8AC3E}">
        <p14:creationId xmlns:p14="http://schemas.microsoft.com/office/powerpoint/2010/main" val="1178470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8100"/>
            <a:ext cx="11163300" cy="838200"/>
          </a:xfrm>
        </p:spPr>
        <p:txBody>
          <a:bodyPr>
            <a:normAutofit fontScale="90000"/>
          </a:bodyPr>
          <a:lstStyle/>
          <a:p>
            <a:r>
              <a:rPr lang="en-US" dirty="0" smtClean="0">
                <a:solidFill>
                  <a:schemeClr val="bg1"/>
                </a:solidFill>
              </a:rPr>
              <a:t>State-Space Nodal (SSN) Solver for Parallel RT-sim</a:t>
            </a:r>
            <a:endParaRPr lang="en-US" dirty="0">
              <a:solidFill>
                <a:schemeClr val="bg1"/>
              </a:solidFill>
            </a:endParaRPr>
          </a:p>
        </p:txBody>
      </p:sp>
      <p:sp>
        <p:nvSpPr>
          <p:cNvPr id="164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8"/>
          <p:cNvSpPr>
            <a:spLocks noGrp="1"/>
          </p:cNvSpPr>
          <p:nvPr>
            <p:ph idx="1"/>
          </p:nvPr>
        </p:nvSpPr>
        <p:spPr>
          <a:xfrm>
            <a:off x="0" y="948159"/>
            <a:ext cx="12192000" cy="1524000"/>
          </a:xfrm>
        </p:spPr>
        <p:txBody>
          <a:bodyPr>
            <a:noAutofit/>
          </a:bodyPr>
          <a:lstStyle/>
          <a:p>
            <a:r>
              <a:rPr lang="en-US" dirty="0"/>
              <a:t>Reducing the node number is </a:t>
            </a:r>
            <a:r>
              <a:rPr lang="en-US" dirty="0" smtClean="0"/>
              <a:t>critical for DRTS </a:t>
            </a:r>
            <a:r>
              <a:rPr lang="en-US" dirty="0"/>
              <a:t>because the LU </a:t>
            </a:r>
            <a:r>
              <a:rPr lang="en-US" dirty="0" smtClean="0"/>
              <a:t>factorization </a:t>
            </a:r>
            <a:r>
              <a:rPr lang="en-US" dirty="0"/>
              <a:t>of </a:t>
            </a:r>
            <a:r>
              <a:rPr lang="en-US" i="1" dirty="0"/>
              <a:t>Y</a:t>
            </a:r>
            <a:r>
              <a:rPr lang="en-US" dirty="0"/>
              <a:t> </a:t>
            </a:r>
            <a:r>
              <a:rPr lang="en-US" dirty="0" smtClean="0"/>
              <a:t>admittance matrix is an order </a:t>
            </a:r>
            <a:r>
              <a:rPr lang="en-US" i="1" dirty="0" smtClean="0"/>
              <a:t>O(R</a:t>
            </a:r>
            <a:r>
              <a:rPr lang="en-US" i="1" baseline="30000" dirty="0" smtClean="0"/>
              <a:t>3</a:t>
            </a:r>
            <a:r>
              <a:rPr lang="en-US" i="1" dirty="0" smtClean="0"/>
              <a:t>) </a:t>
            </a:r>
            <a:r>
              <a:rPr lang="en-US" dirty="0" smtClean="0"/>
              <a:t>problem (</a:t>
            </a:r>
            <a:r>
              <a:rPr lang="en-US" i="1" dirty="0"/>
              <a:t>R</a:t>
            </a:r>
            <a:r>
              <a:rPr lang="en-US" dirty="0" smtClean="0"/>
              <a:t> is rank of </a:t>
            </a:r>
            <a:r>
              <a:rPr lang="en-US" i="1" dirty="0" smtClean="0"/>
              <a:t>Y</a:t>
            </a:r>
            <a:r>
              <a:rPr lang="en-US" dirty="0" smtClean="0"/>
              <a:t>)</a:t>
            </a:r>
            <a:endParaRPr lang="en-US" dirty="0"/>
          </a:p>
          <a:p>
            <a:r>
              <a:rPr lang="en-US" dirty="0" smtClean="0"/>
              <a:t>SSN allow user to select the node location and limit the number of nodes.</a:t>
            </a:r>
          </a:p>
          <a:p>
            <a:r>
              <a:rPr lang="en-US" dirty="0" smtClean="0"/>
              <a:t>Less partitions make it easier to solve the equations on parallel cores,</a:t>
            </a:r>
            <a:br>
              <a:rPr lang="en-US" dirty="0" smtClean="0"/>
            </a:br>
            <a:r>
              <a:rPr lang="en-US" dirty="0" smtClean="0"/>
              <a:t>                                              </a:t>
            </a:r>
            <a:r>
              <a:rPr lang="en-US" b="1" u="sng" dirty="0" smtClean="0"/>
              <a:t>without algorithmic delays</a:t>
            </a:r>
            <a:r>
              <a:rPr lang="en-US" dirty="0" smtClean="0"/>
              <a:t>.</a:t>
            </a:r>
          </a:p>
          <a:p>
            <a:pPr lvl="1">
              <a:buNone/>
            </a:pPr>
            <a:endParaRPr lang="en-US" sz="3200" dirty="0" smtClean="0"/>
          </a:p>
          <a:p>
            <a:pPr lvl="1"/>
            <a:endParaRPr lang="en-US" sz="3200" dirty="0" smtClean="0"/>
          </a:p>
          <a:p>
            <a:pPr>
              <a:buNone/>
            </a:pPr>
            <a:endParaRPr lang="en-US" sz="3600" dirty="0"/>
          </a:p>
        </p:txBody>
      </p:sp>
      <p:pic>
        <p:nvPicPr>
          <p:cNvPr id="51202"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47217"/>
            <a:ext cx="5933017" cy="1508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2192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2454914" y="5484467"/>
            <a:ext cx="71769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28600"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R="0" lvl="0" indent="0" algn="l" defTabSz="914400" rtl="0" eaLnBrk="1" fontAlgn="base" latinLnBrk="0" hangingPunct="1">
              <a:lnSpc>
                <a:spcPct val="100000"/>
              </a:lnSpc>
              <a:spcBef>
                <a:spcPct val="0"/>
              </a:spcBef>
              <a:spcAft>
                <a:spcPct val="0"/>
              </a:spcAft>
              <a:buClrTx/>
              <a:buSzTx/>
              <a:tabLst>
                <a:tab pos="457200" algn="l"/>
              </a:tabLst>
            </a:pPr>
            <a:r>
              <a:rPr kumimoji="0" lang="en-US"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en-US" altLang="en-US" sz="16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omparison of node number for standard nodal admittance method and SSN</a:t>
            </a:r>
            <a:endParaRPr kumimoji="0" lang="en-CA"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596903" y="3476446"/>
            <a:ext cx="5336525" cy="369332"/>
          </a:xfrm>
          <a:prstGeom prst="rect">
            <a:avLst/>
          </a:prstGeom>
          <a:noFill/>
        </p:spPr>
        <p:txBody>
          <a:bodyPr wrap="none" rtlCol="0">
            <a:spAutoFit/>
          </a:bodyPr>
          <a:lstStyle/>
          <a:p>
            <a:r>
              <a:rPr lang="en-US" b="1" dirty="0" smtClean="0"/>
              <a:t>Using EMTP/RTDS/Hypersim: 10 nodes, 16 ‘partitions’</a:t>
            </a:r>
            <a:endParaRPr lang="en-US" b="1" dirty="0"/>
          </a:p>
        </p:txBody>
      </p:sp>
      <p:grpSp>
        <p:nvGrpSpPr>
          <p:cNvPr id="4" name="Group 3"/>
          <p:cNvGrpSpPr/>
          <p:nvPr/>
        </p:nvGrpSpPr>
        <p:grpSpPr>
          <a:xfrm>
            <a:off x="6096002" y="3528685"/>
            <a:ext cx="5820833" cy="1790144"/>
            <a:chOff x="6096000" y="4496356"/>
            <a:chExt cx="5820833" cy="1790144"/>
          </a:xfrm>
        </p:grpSpPr>
        <p:pic>
          <p:nvPicPr>
            <p:cNvPr id="51201"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876800"/>
              <a:ext cx="5820833" cy="14097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924801" y="4496356"/>
              <a:ext cx="3198311" cy="369332"/>
            </a:xfrm>
            <a:prstGeom prst="rect">
              <a:avLst/>
            </a:prstGeom>
            <a:noFill/>
          </p:spPr>
          <p:txBody>
            <a:bodyPr wrap="none" rtlCol="0">
              <a:spAutoFit/>
            </a:bodyPr>
            <a:lstStyle/>
            <a:p>
              <a:r>
                <a:rPr lang="en-US" b="1" dirty="0" smtClean="0"/>
                <a:t>Using SSN: 1 node, 2 partitions!</a:t>
              </a:r>
              <a:endParaRPr lang="en-US" b="1" dirty="0"/>
            </a:p>
          </p:txBody>
        </p:sp>
      </p:grpSp>
      <p:sp>
        <p:nvSpPr>
          <p:cNvPr id="5" name="TextBox 4"/>
          <p:cNvSpPr txBox="1"/>
          <p:nvPr/>
        </p:nvSpPr>
        <p:spPr>
          <a:xfrm>
            <a:off x="558804" y="5898732"/>
            <a:ext cx="11074396" cy="861774"/>
          </a:xfrm>
          <a:prstGeom prst="rect">
            <a:avLst/>
          </a:prstGeom>
          <a:noFill/>
        </p:spPr>
        <p:txBody>
          <a:bodyPr wrap="square" rtlCol="0">
            <a:spAutoFit/>
          </a:bodyPr>
          <a:lstStyle/>
          <a:p>
            <a:pPr algn="ctr"/>
            <a:r>
              <a:rPr lang="en-GB" sz="1600" dirty="0" smtClean="0"/>
              <a:t>** C</a:t>
            </a:r>
            <a:r>
              <a:rPr lang="en-GB" sz="1600" dirty="0"/>
              <a:t>. Dufour, J. Mahseredjian , J. Bélanger, “A Combined State-Space Nodal Method for the Simulation of Power System Transients”, IEEE Transactions on Power Delivery, Vol. 26, no. 2, April 2011 (ISSN 0885-8977), pp. 928-935</a:t>
            </a:r>
            <a:endParaRPr lang="en-CA" sz="1600" dirty="0"/>
          </a:p>
          <a:p>
            <a:pPr algn="ct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602" y="3558073"/>
            <a:ext cx="5820833" cy="1926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982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circle(in)">
                                      <p:cBhvr>
                                        <p:cTn id="26"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229" y="0"/>
            <a:ext cx="9227171" cy="838200"/>
          </a:xfrm>
        </p:spPr>
        <p:txBody>
          <a:bodyPr>
            <a:normAutofit/>
          </a:bodyPr>
          <a:lstStyle/>
          <a:p>
            <a:r>
              <a:rPr lang="en-US" sz="4400" i="1" dirty="0" smtClean="0">
                <a:solidFill>
                  <a:schemeClr val="bg1"/>
                </a:solidFill>
              </a:rPr>
              <a:t>Parallel</a:t>
            </a:r>
            <a:r>
              <a:rPr lang="en-US" sz="4400" dirty="0" smtClean="0">
                <a:solidFill>
                  <a:schemeClr val="bg1"/>
                </a:solidFill>
              </a:rPr>
              <a:t> State-Space Nodal Solver (SSN)</a:t>
            </a:r>
            <a:endParaRPr lang="en-US" sz="4400" dirty="0">
              <a:solidFill>
                <a:schemeClr val="bg1"/>
              </a:solidFill>
            </a:endParaRPr>
          </a:p>
        </p:txBody>
      </p:sp>
      <p:sp>
        <p:nvSpPr>
          <p:cNvPr id="164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8"/>
          <p:cNvSpPr>
            <a:spLocks noGrp="1"/>
          </p:cNvSpPr>
          <p:nvPr>
            <p:ph idx="1"/>
          </p:nvPr>
        </p:nvSpPr>
        <p:spPr>
          <a:xfrm>
            <a:off x="92365" y="1235149"/>
            <a:ext cx="12192000" cy="1524000"/>
          </a:xfrm>
        </p:spPr>
        <p:txBody>
          <a:bodyPr>
            <a:noAutofit/>
          </a:bodyPr>
          <a:lstStyle/>
          <a:p>
            <a:r>
              <a:rPr lang="en-US" sz="2400" dirty="0" smtClean="0"/>
              <a:t>SSN allow the parallelization of the network equations </a:t>
            </a:r>
            <a:r>
              <a:rPr lang="en-US" sz="2400" u="sng" dirty="0" smtClean="0"/>
              <a:t>without delay.</a:t>
            </a:r>
          </a:p>
          <a:p>
            <a:r>
              <a:rPr lang="en-US" sz="2400" dirty="0" smtClean="0"/>
              <a:t>How is this possible? Reducing the node number has the effect of creating much bigger branch equations. These SSN group equations are computed on many CPUs in parallel! </a:t>
            </a:r>
          </a:p>
          <a:p>
            <a:r>
              <a:rPr lang="en-US" sz="2400" dirty="0" smtClean="0"/>
              <a:t>Note that this would be possible in theory for standard EMTP but in would be practically inefficient because of the inter-core communication costs for a large number of branches.</a:t>
            </a:r>
          </a:p>
          <a:p>
            <a:pPr marL="0" indent="0">
              <a:buNone/>
            </a:pPr>
            <a:endParaRPr lang="en-US" sz="2400" dirty="0" smtClean="0"/>
          </a:p>
          <a:p>
            <a:endParaRPr lang="en-US" sz="3200" dirty="0" smtClean="0"/>
          </a:p>
          <a:p>
            <a:pPr lvl="1"/>
            <a:endParaRPr lang="en-US" sz="3200" dirty="0" smtClean="0"/>
          </a:p>
          <a:p>
            <a:pPr>
              <a:buNone/>
            </a:pPr>
            <a:endParaRPr lang="en-US" sz="3600" dirty="0"/>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1" y="3300621"/>
            <a:ext cx="5111751" cy="2087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cpu_fpga3c.wmf"/>
          <p:cNvPicPr>
            <a:picLocks noChangeAspect="1"/>
          </p:cNvPicPr>
          <p:nvPr/>
        </p:nvPicPr>
        <p:blipFill>
          <a:blip r:embed="rId4" cstate="print"/>
          <a:stretch>
            <a:fillRect/>
          </a:stretch>
        </p:blipFill>
        <p:spPr>
          <a:xfrm>
            <a:off x="6812845" y="3309088"/>
            <a:ext cx="4791155" cy="1846153"/>
          </a:xfrm>
          <a:prstGeom prst="rect">
            <a:avLst/>
          </a:prstGeom>
        </p:spPr>
      </p:pic>
      <p:sp>
        <p:nvSpPr>
          <p:cNvPr id="5" name="Rectangle 4"/>
          <p:cNvSpPr/>
          <p:nvPr/>
        </p:nvSpPr>
        <p:spPr>
          <a:xfrm>
            <a:off x="1920983" y="5476983"/>
            <a:ext cx="148149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YV=I</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nvGrpSpPr>
          <p:cNvPr id="27" name="Group 26"/>
          <p:cNvGrpSpPr/>
          <p:nvPr/>
        </p:nvGrpSpPr>
        <p:grpSpPr>
          <a:xfrm>
            <a:off x="1031395" y="3952984"/>
            <a:ext cx="9423105" cy="1808507"/>
            <a:chOff x="773546" y="4267200"/>
            <a:chExt cx="7067329" cy="1808507"/>
          </a:xfrm>
        </p:grpSpPr>
        <p:grpSp>
          <p:nvGrpSpPr>
            <p:cNvPr id="26" name="Group 25"/>
            <p:cNvGrpSpPr/>
            <p:nvPr/>
          </p:nvGrpSpPr>
          <p:grpSpPr>
            <a:xfrm>
              <a:off x="773546" y="5029200"/>
              <a:ext cx="2231327" cy="698500"/>
              <a:chOff x="773546" y="5029200"/>
              <a:chExt cx="2231327" cy="698500"/>
            </a:xfrm>
          </p:grpSpPr>
          <p:sp>
            <p:nvSpPr>
              <p:cNvPr id="16" name="Rectangular Callout 15"/>
              <p:cNvSpPr/>
              <p:nvPr/>
            </p:nvSpPr>
            <p:spPr>
              <a:xfrm>
                <a:off x="773546" y="5029200"/>
                <a:ext cx="1871135" cy="381000"/>
              </a:xfrm>
              <a:prstGeom prst="wedgeRectCallout">
                <a:avLst>
                  <a:gd name="adj1" fmla="val 202229"/>
                  <a:gd name="adj2" fmla="val -315610"/>
                </a:avLst>
              </a:prstGeom>
              <a:ln w="28575">
                <a:solidFill>
                  <a:srgbClr val="7030A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ular Callout 17"/>
              <p:cNvSpPr/>
              <p:nvPr/>
            </p:nvSpPr>
            <p:spPr>
              <a:xfrm>
                <a:off x="1133738" y="5346700"/>
                <a:ext cx="1871135" cy="381000"/>
              </a:xfrm>
              <a:prstGeom prst="wedgeRectCallout">
                <a:avLst>
                  <a:gd name="adj1" fmla="val 184129"/>
                  <a:gd name="adj2" fmla="val -200054"/>
                </a:avLst>
              </a:prstGeom>
              <a:ln w="28575">
                <a:solidFill>
                  <a:srgbClr val="F313C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 name="TextBox 23"/>
            <p:cNvSpPr txBox="1"/>
            <p:nvPr/>
          </p:nvSpPr>
          <p:spPr>
            <a:xfrm>
              <a:off x="4914785" y="5706375"/>
              <a:ext cx="2926090" cy="369332"/>
            </a:xfrm>
            <a:prstGeom prst="rect">
              <a:avLst/>
            </a:prstGeom>
            <a:noFill/>
          </p:spPr>
          <p:txBody>
            <a:bodyPr wrap="none" rtlCol="0">
              <a:spAutoFit/>
            </a:bodyPr>
            <a:lstStyle/>
            <a:p>
              <a:r>
                <a:rPr lang="en-US" dirty="0" smtClean="0"/>
                <a:t>SSN groups</a:t>
              </a:r>
              <a:r>
                <a:rPr lang="en-US" dirty="0"/>
                <a:t> </a:t>
              </a:r>
              <a:r>
                <a:rPr lang="en-US" dirty="0" smtClean="0"/>
                <a:t>computed mostly in parallel</a:t>
              </a:r>
              <a:endParaRPr lang="en-US" dirty="0"/>
            </a:p>
          </p:txBody>
        </p:sp>
        <p:cxnSp>
          <p:nvCxnSpPr>
            <p:cNvPr id="21" name="Straight Connector 20"/>
            <p:cNvCxnSpPr/>
            <p:nvPr/>
          </p:nvCxnSpPr>
          <p:spPr>
            <a:xfrm flipH="1" flipV="1">
              <a:off x="4495800" y="4267200"/>
              <a:ext cx="678083" cy="152399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4914785" y="4800601"/>
              <a:ext cx="259098" cy="99059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402479" y="4172168"/>
            <a:ext cx="4725521" cy="2221280"/>
            <a:chOff x="2551859" y="4486384"/>
            <a:chExt cx="3544141" cy="2221280"/>
          </a:xfrm>
        </p:grpSpPr>
        <p:cxnSp>
          <p:nvCxnSpPr>
            <p:cNvPr id="7" name="Straight Arrow Connector 6"/>
            <p:cNvCxnSpPr>
              <a:stCxn id="5" idx="3"/>
            </p:cNvCxnSpPr>
            <p:nvPr/>
          </p:nvCxnSpPr>
          <p:spPr>
            <a:xfrm flipV="1">
              <a:off x="2551859" y="4486384"/>
              <a:ext cx="3544141" cy="14522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49524" y="5727700"/>
              <a:ext cx="117676" cy="52516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04873" y="6061333"/>
              <a:ext cx="1513780" cy="646331"/>
            </a:xfrm>
            <a:prstGeom prst="rect">
              <a:avLst/>
            </a:prstGeom>
            <a:noFill/>
          </p:spPr>
          <p:txBody>
            <a:bodyPr wrap="none" rtlCol="0">
              <a:spAutoFit/>
            </a:bodyPr>
            <a:lstStyle/>
            <a:p>
              <a:r>
                <a:rPr lang="en-US" dirty="0" smtClean="0"/>
                <a:t>LU solution is made</a:t>
              </a:r>
            </a:p>
            <a:p>
              <a:r>
                <a:rPr lang="en-US" dirty="0" smtClean="0"/>
                <a:t>on a different core</a:t>
              </a:r>
              <a:endParaRPr lang="en-US" dirty="0"/>
            </a:p>
          </p:txBody>
        </p:sp>
      </p:grpSp>
    </p:spTree>
    <p:extLst>
      <p:ext uri="{BB962C8B-B14F-4D97-AF65-F5344CB8AC3E}">
        <p14:creationId xmlns:p14="http://schemas.microsoft.com/office/powerpoint/2010/main" val="139729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4"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www.opal-rt.com/sites/default/files/imagecache/Products_Domain/op5600.png"/>
          <p:cNvPicPr/>
          <p:nvPr/>
        </p:nvPicPr>
        <p:blipFill>
          <a:blip r:embed="rId2">
            <a:extLst>
              <a:ext uri="{28A0092B-C50C-407E-A947-70E740481C1C}">
                <a14:useLocalDpi xmlns:a14="http://schemas.microsoft.com/office/drawing/2010/main" val="0"/>
              </a:ext>
            </a:extLst>
          </a:blip>
          <a:srcRect/>
          <a:stretch>
            <a:fillRect/>
          </a:stretch>
        </p:blipFill>
        <p:spPr bwMode="auto">
          <a:xfrm>
            <a:off x="2125336" y="3846107"/>
            <a:ext cx="4038600" cy="2057400"/>
          </a:xfrm>
          <a:prstGeom prst="rect">
            <a:avLst/>
          </a:prstGeom>
          <a:noFill/>
          <a:ln>
            <a:noFill/>
          </a:ln>
        </p:spPr>
      </p:pic>
      <p:pic>
        <p:nvPicPr>
          <p:cNvPr id="1026" name="Picture 2" descr="http://www.opal-rt.com/sites/default/files/OP7020%20retouched%20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7093" y="4008490"/>
            <a:ext cx="3491392" cy="1721256"/>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6048303" y="4294350"/>
            <a:ext cx="854270" cy="223285"/>
          </a:xfrm>
          <a:custGeom>
            <a:avLst/>
            <a:gdLst>
              <a:gd name="connsiteX0" fmla="*/ 0 w 758577"/>
              <a:gd name="connsiteY0" fmla="*/ 213039 h 213039"/>
              <a:gd name="connsiteX1" fmla="*/ 318977 w 758577"/>
              <a:gd name="connsiteY1" fmla="*/ 388 h 213039"/>
              <a:gd name="connsiteX2" fmla="*/ 723014 w 758577"/>
              <a:gd name="connsiteY2" fmla="*/ 159876 h 213039"/>
              <a:gd name="connsiteX3" fmla="*/ 712382 w 758577"/>
              <a:gd name="connsiteY3" fmla="*/ 138611 h 213039"/>
            </a:gdLst>
            <a:ahLst/>
            <a:cxnLst>
              <a:cxn ang="0">
                <a:pos x="connsiteX0" y="connsiteY0"/>
              </a:cxn>
              <a:cxn ang="0">
                <a:pos x="connsiteX1" y="connsiteY1"/>
              </a:cxn>
              <a:cxn ang="0">
                <a:pos x="connsiteX2" y="connsiteY2"/>
              </a:cxn>
              <a:cxn ang="0">
                <a:pos x="connsiteX3" y="connsiteY3"/>
              </a:cxn>
            </a:cxnLst>
            <a:rect l="l" t="t" r="r" b="b"/>
            <a:pathLst>
              <a:path w="758577" h="213039">
                <a:moveTo>
                  <a:pt x="0" y="213039"/>
                </a:moveTo>
                <a:cubicBezTo>
                  <a:pt x="99237" y="111143"/>
                  <a:pt x="198475" y="9248"/>
                  <a:pt x="318977" y="388"/>
                </a:cubicBezTo>
                <a:cubicBezTo>
                  <a:pt x="439479" y="-8472"/>
                  <a:pt x="657446" y="136839"/>
                  <a:pt x="723014" y="159876"/>
                </a:cubicBezTo>
                <a:cubicBezTo>
                  <a:pt x="788582" y="182913"/>
                  <a:pt x="750482" y="160762"/>
                  <a:pt x="712382" y="138611"/>
                </a:cubicBezTo>
              </a:path>
            </a:pathLst>
          </a:cu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45832" y="3939052"/>
            <a:ext cx="2146742" cy="369332"/>
          </a:xfrm>
          <a:prstGeom prst="rect">
            <a:avLst/>
          </a:prstGeom>
        </p:spPr>
        <p:txBody>
          <a:bodyPr wrap="none">
            <a:spAutoFit/>
          </a:bodyPr>
          <a:lstStyle/>
          <a:p>
            <a:r>
              <a:rPr lang="en-US" dirty="0" err="1">
                <a:latin typeface="Times New Roman" panose="02020603050405020304" pitchFamily="18" charset="0"/>
                <a:ea typeface="Times New Roman" panose="02020603050405020304" pitchFamily="18" charset="0"/>
              </a:rPr>
              <a:t>PCIe</a:t>
            </a:r>
            <a:r>
              <a:rPr lang="en-US" dirty="0">
                <a:latin typeface="Times New Roman" panose="02020603050405020304" pitchFamily="18" charset="0"/>
                <a:ea typeface="Times New Roman" panose="02020603050405020304" pitchFamily="18" charset="0"/>
              </a:rPr>
              <a:t> x4 (20 </a:t>
            </a:r>
            <a:r>
              <a:rPr lang="en-US" dirty="0" err="1">
                <a:latin typeface="Times New Roman" panose="02020603050405020304" pitchFamily="18" charset="0"/>
                <a:ea typeface="Times New Roman" panose="02020603050405020304" pitchFamily="18" charset="0"/>
              </a:rPr>
              <a:t>Gbits</a:t>
            </a:r>
            <a:r>
              <a:rPr lang="en-US" dirty="0">
                <a:latin typeface="Times New Roman" panose="02020603050405020304" pitchFamily="18" charset="0"/>
                <a:ea typeface="Times New Roman" panose="02020603050405020304" pitchFamily="18" charset="0"/>
              </a:rPr>
              <a:t>/s) </a:t>
            </a:r>
            <a:endParaRPr lang="en-US" dirty="0"/>
          </a:p>
        </p:txBody>
      </p:sp>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7225881" y="1314281"/>
            <a:ext cx="4111754" cy="1983528"/>
          </a:xfrm>
          <a:prstGeom prst="rect">
            <a:avLst/>
          </a:prstGeom>
        </p:spPr>
      </p:pic>
      <p:sp>
        <p:nvSpPr>
          <p:cNvPr id="14" name="TextBox 13"/>
          <p:cNvSpPr txBox="1"/>
          <p:nvPr/>
        </p:nvSpPr>
        <p:spPr>
          <a:xfrm>
            <a:off x="503100" y="1096516"/>
            <a:ext cx="6092572"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err="1" smtClean="0"/>
              <a:t>eMEGASim</a:t>
            </a:r>
            <a:r>
              <a:rPr lang="en-US" sz="2800" dirty="0" smtClean="0"/>
              <a:t> is a Simulink real-time simulator using Intel processors</a:t>
            </a:r>
          </a:p>
          <a:p>
            <a:pPr marL="285750" indent="-285750">
              <a:buFont typeface="Arial" panose="020B0604020202020204" pitchFamily="34" charset="0"/>
              <a:buChar char="•"/>
            </a:pPr>
            <a:r>
              <a:rPr lang="en-US" sz="2800" dirty="0" smtClean="0"/>
              <a:t>All domains of Simulink supported</a:t>
            </a:r>
          </a:p>
          <a:p>
            <a:pPr marL="285750" indent="-285750">
              <a:buFont typeface="Arial" panose="020B0604020202020204" pitchFamily="34" charset="0"/>
              <a:buChar char="•"/>
            </a:pPr>
            <a:r>
              <a:rPr lang="en-US" sz="2800" dirty="0" smtClean="0"/>
              <a:t>Some model are available on FPGA</a:t>
            </a:r>
          </a:p>
          <a:p>
            <a:pPr marL="742950" lvl="1" indent="-285750">
              <a:buFont typeface="Arial" panose="020B0604020202020204" pitchFamily="34" charset="0"/>
              <a:buChar char="•"/>
            </a:pPr>
            <a:r>
              <a:rPr lang="en-US" sz="2800" dirty="0" smtClean="0"/>
              <a:t>Virtex-6 in main frame</a:t>
            </a:r>
          </a:p>
          <a:p>
            <a:pPr marL="742950" lvl="1" indent="-285750">
              <a:buFont typeface="Arial" panose="020B0604020202020204" pitchFamily="34" charset="0"/>
              <a:buChar char="•"/>
            </a:pPr>
            <a:r>
              <a:rPr lang="en-US" sz="2800" dirty="0" smtClean="0"/>
              <a:t>Virtex-7 on FPGA extender module</a:t>
            </a:r>
            <a:endParaRPr lang="en-US" sz="2800" dirty="0"/>
          </a:p>
        </p:txBody>
      </p:sp>
      <p:sp>
        <p:nvSpPr>
          <p:cNvPr id="2" name="Title 1"/>
          <p:cNvSpPr>
            <a:spLocks noGrp="1"/>
          </p:cNvSpPr>
          <p:nvPr>
            <p:ph type="title"/>
          </p:nvPr>
        </p:nvSpPr>
        <p:spPr>
          <a:xfrm>
            <a:off x="1212955" y="-229047"/>
            <a:ext cx="10515600" cy="1325563"/>
          </a:xfrm>
        </p:spPr>
        <p:txBody>
          <a:bodyPr/>
          <a:lstStyle/>
          <a:p>
            <a:r>
              <a:rPr lang="en-US" dirty="0" smtClean="0">
                <a:solidFill>
                  <a:schemeClr val="bg1"/>
                </a:solidFill>
              </a:rPr>
              <a:t>eMEGAsim hardware</a:t>
            </a:r>
            <a:endParaRPr lang="en-US" dirty="0">
              <a:solidFill>
                <a:schemeClr val="bg1"/>
              </a:solidFill>
            </a:endParaRPr>
          </a:p>
        </p:txBody>
      </p:sp>
      <p:sp>
        <p:nvSpPr>
          <p:cNvPr id="15" name="TextBox 14"/>
          <p:cNvSpPr txBox="1"/>
          <p:nvPr/>
        </p:nvSpPr>
        <p:spPr>
          <a:xfrm>
            <a:off x="3481174" y="5673672"/>
            <a:ext cx="3024161" cy="646331"/>
          </a:xfrm>
          <a:prstGeom prst="rect">
            <a:avLst/>
          </a:prstGeom>
          <a:noFill/>
        </p:spPr>
        <p:txBody>
          <a:bodyPr wrap="none" rtlCol="0">
            <a:spAutoFit/>
          </a:bodyPr>
          <a:lstStyle/>
          <a:p>
            <a:r>
              <a:rPr lang="en-US" dirty="0" smtClean="0"/>
              <a:t>Main eMEGAsim 20 Intel core </a:t>
            </a:r>
          </a:p>
          <a:p>
            <a:r>
              <a:rPr lang="en-US" dirty="0" smtClean="0"/>
              <a:t>Real-time simulator</a:t>
            </a:r>
          </a:p>
        </p:txBody>
      </p:sp>
      <p:sp>
        <p:nvSpPr>
          <p:cNvPr id="16" name="TextBox 15"/>
          <p:cNvSpPr txBox="1"/>
          <p:nvPr/>
        </p:nvSpPr>
        <p:spPr>
          <a:xfrm>
            <a:off x="6902573" y="5753766"/>
            <a:ext cx="3774238" cy="369332"/>
          </a:xfrm>
          <a:prstGeom prst="rect">
            <a:avLst/>
          </a:prstGeom>
          <a:noFill/>
        </p:spPr>
        <p:txBody>
          <a:bodyPr wrap="none" rtlCol="0">
            <a:spAutoFit/>
          </a:bodyPr>
          <a:lstStyle/>
          <a:p>
            <a:r>
              <a:rPr lang="en-US" dirty="0" smtClean="0"/>
              <a:t>Virtex-7 FPGA extender for eMEGAsim</a:t>
            </a:r>
            <a:endParaRPr lang="en-US" dirty="0"/>
          </a:p>
        </p:txBody>
      </p:sp>
    </p:spTree>
    <p:extLst>
      <p:ext uri="{BB962C8B-B14F-4D97-AF65-F5344CB8AC3E}">
        <p14:creationId xmlns:p14="http://schemas.microsoft.com/office/powerpoint/2010/main" val="2237363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pPr marL="0" indent="0">
              <a:buNone/>
            </a:pPr>
            <a:r>
              <a:rPr lang="en-US" dirty="0" smtClean="0"/>
              <a:t>On the utility of real-time simulation in industry</a:t>
            </a:r>
          </a:p>
        </p:txBody>
      </p:sp>
    </p:spTree>
    <p:extLst>
      <p:ext uri="{BB962C8B-B14F-4D97-AF65-F5344CB8AC3E}">
        <p14:creationId xmlns:p14="http://schemas.microsoft.com/office/powerpoint/2010/main" val="4245379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ChangeArrowheads="1"/>
          </p:cNvSpPr>
          <p:nvPr/>
        </p:nvSpPr>
        <p:spPr bwMode="auto">
          <a:xfrm>
            <a:off x="3962400" y="6477000"/>
            <a:ext cx="3657600" cy="381000"/>
          </a:xfrm>
          <a:prstGeom prst="rect">
            <a:avLst/>
          </a:prstGeom>
          <a:solidFill>
            <a:schemeClr val="bg1"/>
          </a:solidFill>
          <a:ln w="9525">
            <a:noFill/>
            <a:miter lim="800000"/>
            <a:headEnd/>
            <a:tailEnd/>
          </a:ln>
          <a:effectLst/>
        </p:spPr>
        <p:txBody>
          <a:bodyPr anchor="ctr">
            <a:spAutoFit/>
          </a:bodyPr>
          <a:lstStyle/>
          <a:p>
            <a:endParaRPr lang="en-US"/>
          </a:p>
        </p:txBody>
      </p:sp>
      <p:sp>
        <p:nvSpPr>
          <p:cNvPr id="309251" name="Rectangle 3"/>
          <p:cNvSpPr>
            <a:spLocks noGrp="1" noChangeArrowheads="1"/>
          </p:cNvSpPr>
          <p:nvPr>
            <p:ph type="title"/>
          </p:nvPr>
        </p:nvSpPr>
        <p:spPr>
          <a:xfrm>
            <a:off x="-834762" y="-242231"/>
            <a:ext cx="12896134" cy="1325563"/>
          </a:xfrm>
        </p:spPr>
        <p:txBody>
          <a:bodyPr/>
          <a:lstStyle/>
          <a:p>
            <a:r>
              <a:rPr lang="en-US" b="1" dirty="0" smtClean="0">
                <a:solidFill>
                  <a:schemeClr val="bg1"/>
                </a:solidFill>
              </a:rPr>
              <a:t>             Modern controlled-process design methodology</a:t>
            </a:r>
            <a:endParaRPr lang="en-US" b="1" dirty="0">
              <a:solidFill>
                <a:schemeClr val="bg1"/>
              </a:solidFill>
            </a:endParaRPr>
          </a:p>
        </p:txBody>
      </p:sp>
      <p:sp>
        <p:nvSpPr>
          <p:cNvPr id="309252" name="Rectangle 4"/>
          <p:cNvSpPr>
            <a:spLocks noGrp="1" noChangeArrowheads="1"/>
          </p:cNvSpPr>
          <p:nvPr>
            <p:ph type="body" idx="1"/>
          </p:nvPr>
        </p:nvSpPr>
        <p:spPr>
          <a:xfrm>
            <a:off x="1739536" y="1500051"/>
            <a:ext cx="8712927" cy="4976949"/>
          </a:xfrm>
          <a:noFill/>
          <a:ln/>
        </p:spPr>
        <p:txBody>
          <a:bodyPr/>
          <a:lstStyle/>
          <a:p>
            <a:pPr marL="0" indent="0" eaLnBrk="0" hangingPunct="0">
              <a:spcBef>
                <a:spcPct val="0"/>
              </a:spcBef>
              <a:spcAft>
                <a:spcPct val="20000"/>
              </a:spcAft>
              <a:buNone/>
            </a:pPr>
            <a:r>
              <a:rPr lang="en-US" dirty="0"/>
              <a:t>Let’s consider the design of an aircraft.</a:t>
            </a:r>
          </a:p>
          <a:p>
            <a:pPr marL="0" indent="0" eaLnBrk="0" hangingPunct="0">
              <a:spcBef>
                <a:spcPct val="0"/>
              </a:spcBef>
              <a:spcAft>
                <a:spcPct val="20000"/>
              </a:spcAft>
              <a:buNone/>
            </a:pPr>
            <a:endParaRPr lang="en-US" sz="2000" dirty="0"/>
          </a:p>
          <a:p>
            <a:pPr marL="0" indent="0" eaLnBrk="0" hangingPunct="0">
              <a:spcBef>
                <a:spcPct val="0"/>
              </a:spcBef>
              <a:spcAft>
                <a:spcPct val="20000"/>
              </a:spcAft>
              <a:buNone/>
            </a:pPr>
            <a:r>
              <a:rPr lang="en-US" sz="2000" dirty="0"/>
              <a:t>Cost Billions$ to design and manufacture.</a:t>
            </a:r>
          </a:p>
          <a:p>
            <a:pPr marL="0" indent="0" eaLnBrk="0" hangingPunct="0">
              <a:spcBef>
                <a:spcPct val="0"/>
              </a:spcBef>
              <a:spcAft>
                <a:spcPct val="20000"/>
              </a:spcAft>
              <a:buNone/>
            </a:pPr>
            <a:endParaRPr lang="en-US" sz="2000" dirty="0"/>
          </a:p>
          <a:p>
            <a:pPr marL="0" indent="0" eaLnBrk="0" hangingPunct="0">
              <a:spcBef>
                <a:spcPct val="0"/>
              </a:spcBef>
              <a:spcAft>
                <a:spcPct val="20000"/>
              </a:spcAft>
              <a:buNone/>
            </a:pPr>
            <a:r>
              <a:rPr lang="en-US" sz="2000" dirty="0"/>
              <a:t>Can we wait until the first flight test to verify it actually fly?</a:t>
            </a:r>
          </a:p>
          <a:p>
            <a:pPr marL="0" indent="0" eaLnBrk="0" hangingPunct="0">
              <a:spcBef>
                <a:spcPct val="0"/>
              </a:spcBef>
              <a:spcAft>
                <a:spcPct val="20000"/>
              </a:spcAft>
              <a:buNone/>
            </a:pPr>
            <a:endParaRPr lang="en-US" sz="2000" dirty="0"/>
          </a:p>
          <a:p>
            <a:pPr marL="0" indent="0" eaLnBrk="0" hangingPunct="0">
              <a:spcBef>
                <a:spcPct val="0"/>
              </a:spcBef>
              <a:spcAft>
                <a:spcPct val="20000"/>
              </a:spcAft>
              <a:buNone/>
            </a:pPr>
            <a:r>
              <a:rPr lang="en-US" dirty="0"/>
              <a:t>Consider now a large power grid</a:t>
            </a:r>
          </a:p>
          <a:p>
            <a:pPr marL="0" indent="0" eaLnBrk="0" hangingPunct="0">
              <a:spcBef>
                <a:spcPct val="0"/>
              </a:spcBef>
              <a:spcAft>
                <a:spcPct val="20000"/>
              </a:spcAft>
              <a:buNone/>
            </a:pPr>
            <a:endParaRPr lang="en-US" sz="2000" dirty="0"/>
          </a:p>
          <a:p>
            <a:pPr marL="0" indent="0" eaLnBrk="0" hangingPunct="0">
              <a:spcBef>
                <a:spcPct val="0"/>
              </a:spcBef>
              <a:spcAft>
                <a:spcPct val="20000"/>
              </a:spcAft>
              <a:buNone/>
            </a:pPr>
            <a:r>
              <a:rPr lang="en-US" sz="2000" dirty="0"/>
              <a:t>Again, it can cost $billions to design</a:t>
            </a:r>
          </a:p>
          <a:p>
            <a:pPr marL="0" indent="0" eaLnBrk="0" hangingPunct="0">
              <a:spcBef>
                <a:spcPct val="0"/>
              </a:spcBef>
              <a:spcAft>
                <a:spcPct val="20000"/>
              </a:spcAft>
              <a:buNone/>
            </a:pPr>
            <a:endParaRPr lang="en-US" sz="2000" dirty="0"/>
          </a:p>
          <a:p>
            <a:pPr marL="0" indent="0" eaLnBrk="0" hangingPunct="0">
              <a:spcBef>
                <a:spcPct val="0"/>
              </a:spcBef>
              <a:spcAft>
                <a:spcPct val="20000"/>
              </a:spcAft>
              <a:buNone/>
            </a:pPr>
            <a:r>
              <a:rPr lang="en-US" sz="2000" dirty="0"/>
              <a:t>Can we wait until commissioning to make sure</a:t>
            </a:r>
            <a:br>
              <a:rPr lang="en-US" sz="2000" dirty="0"/>
            </a:br>
            <a:r>
              <a:rPr lang="en-US" sz="2000" dirty="0"/>
              <a:t> it is stable and robust?</a:t>
            </a:r>
            <a:endParaRPr lang="en-US" dirty="0"/>
          </a:p>
        </p:txBody>
      </p:sp>
      <p:pic>
        <p:nvPicPr>
          <p:cNvPr id="16" name="Picture 25" descr="F2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481041" y="1500051"/>
            <a:ext cx="1768475" cy="1376363"/>
          </a:xfrm>
          <a:prstGeom prst="rect">
            <a:avLst/>
          </a:prstGeom>
          <a:noFill/>
          <a:ln w="9525">
            <a:noFill/>
            <a:miter lim="800000"/>
            <a:headEnd/>
            <a:tailEnd/>
          </a:ln>
        </p:spPr>
      </p:pic>
      <p:pic>
        <p:nvPicPr>
          <p:cNvPr id="77832" name="Picture 8" descr="http://blog.clearedgepower.com/storage/power%20grid%20lines.jpg?__SQUARESPACE_CACHEVERSION=1232484703916">
            <a:hlinkClick r:id="rId4"/>
          </p:cNvPr>
          <p:cNvPicPr>
            <a:picLocks noChangeAspect="1" noChangeArrowheads="1"/>
          </p:cNvPicPr>
          <p:nvPr/>
        </p:nvPicPr>
        <p:blipFill>
          <a:blip r:embed="rId5" cstate="print"/>
          <a:srcRect/>
          <a:stretch>
            <a:fillRect/>
          </a:stretch>
        </p:blipFill>
        <p:spPr bwMode="auto">
          <a:xfrm>
            <a:off x="8446136" y="3709852"/>
            <a:ext cx="1803380" cy="2259875"/>
          </a:xfrm>
          <a:prstGeom prst="rect">
            <a:avLst/>
          </a:prstGeom>
          <a:noFill/>
        </p:spPr>
      </p:pic>
    </p:spTree>
    <p:extLst>
      <p:ext uri="{BB962C8B-B14F-4D97-AF65-F5344CB8AC3E}">
        <p14:creationId xmlns:p14="http://schemas.microsoft.com/office/powerpoint/2010/main" val="361626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5174564" y="969169"/>
            <a:ext cx="4572000" cy="1712912"/>
            <a:chOff x="1277156" y="1365504"/>
            <a:chExt cx="4573299" cy="1713695"/>
          </a:xfrm>
        </p:grpSpPr>
        <p:pic>
          <p:nvPicPr>
            <p:cNvPr id="13346" name="Picture 4" descr="C:\Documents and Settings\Simon\Desktop\ICMSAO_references\pic\Simulink_image003.png"/>
            <p:cNvPicPr>
              <a:picLocks noChangeAspect="1" noChangeArrowheads="1"/>
            </p:cNvPicPr>
            <p:nvPr/>
          </p:nvPicPr>
          <p:blipFill>
            <a:blip r:embed="rId3" cstate="print"/>
            <a:srcRect/>
            <a:stretch>
              <a:fillRect/>
            </a:stretch>
          </p:blipFill>
          <p:spPr bwMode="auto">
            <a:xfrm>
              <a:off x="3191463" y="1365504"/>
              <a:ext cx="2658992" cy="1713695"/>
            </a:xfrm>
            <a:prstGeom prst="rect">
              <a:avLst/>
            </a:prstGeom>
            <a:noFill/>
            <a:ln w="9525">
              <a:noFill/>
              <a:miter lim="800000"/>
              <a:headEnd/>
              <a:tailEnd/>
            </a:ln>
          </p:spPr>
        </p:pic>
        <p:sp>
          <p:nvSpPr>
            <p:cNvPr id="19" name="Rectangle 14"/>
            <p:cNvSpPr>
              <a:spLocks noChangeArrowheads="1"/>
            </p:cNvSpPr>
            <p:nvPr/>
          </p:nvSpPr>
          <p:spPr bwMode="auto">
            <a:xfrm>
              <a:off x="1277156" y="1880089"/>
              <a:ext cx="1851551" cy="822701"/>
            </a:xfrm>
            <a:prstGeom prst="rect">
              <a:avLst/>
            </a:prstGeom>
            <a:noFill/>
            <a:ln w="9525" algn="ctr">
              <a:noFill/>
              <a:miter lim="800000"/>
              <a:headEnd/>
              <a:tailEnd/>
            </a:ln>
            <a:effectLst/>
          </p:spPr>
          <p:txBody>
            <a:bodyPr lIns="0" tIns="45705" rIns="0" bIns="45705" anchor="ctr"/>
            <a:lstStyle/>
            <a:p>
              <a:pPr algn="r">
                <a:defRPr/>
              </a:pPr>
              <a:r>
                <a:rPr lang="en-US" dirty="0">
                  <a:solidFill>
                    <a:schemeClr val="accent2">
                      <a:lumMod val="75000"/>
                    </a:schemeClr>
                  </a:solidFill>
                  <a:ea typeface="ＭＳ Ｐゴシック" pitchFamily="34" charset="-128"/>
                </a:rPr>
                <a:t>Controller Model Design (Simulink Block Diagram)</a:t>
              </a:r>
            </a:p>
          </p:txBody>
        </p:sp>
      </p:grpSp>
      <p:grpSp>
        <p:nvGrpSpPr>
          <p:cNvPr id="11" name="Group 10"/>
          <p:cNvGrpSpPr/>
          <p:nvPr/>
        </p:nvGrpSpPr>
        <p:grpSpPr>
          <a:xfrm>
            <a:off x="5174565" y="2717006"/>
            <a:ext cx="4567237" cy="2155826"/>
            <a:chOff x="4456110" y="2717006"/>
            <a:chExt cx="4567237" cy="2155826"/>
          </a:xfrm>
        </p:grpSpPr>
        <p:sp>
          <p:nvSpPr>
            <p:cNvPr id="15" name="Right Arrow 14"/>
            <p:cNvSpPr/>
            <p:nvPr/>
          </p:nvSpPr>
          <p:spPr bwMode="auto">
            <a:xfrm rot="5400000">
              <a:off x="7493507" y="2819860"/>
              <a:ext cx="411305" cy="205597"/>
            </a:xfrm>
            <a:prstGeom prst="rightArrow">
              <a:avLst/>
            </a:prstGeom>
            <a:solidFill>
              <a:schemeClr val="tx2">
                <a:lumMod val="20000"/>
                <a:lumOff val="80000"/>
              </a:schemeClr>
            </a:solidFill>
            <a:ln>
              <a:solidFill>
                <a:schemeClr val="tx2">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262699"/>
                </a:solidFill>
                <a:cs typeface="Arial" charset="0"/>
              </a:endParaRPr>
            </a:p>
          </p:txBody>
        </p:sp>
        <p:grpSp>
          <p:nvGrpSpPr>
            <p:cNvPr id="4" name="Group 27"/>
            <p:cNvGrpSpPr>
              <a:grpSpLocks/>
            </p:cNvGrpSpPr>
            <p:nvPr/>
          </p:nvGrpSpPr>
          <p:grpSpPr bwMode="auto">
            <a:xfrm>
              <a:off x="4456110" y="3128312"/>
              <a:ext cx="4567237" cy="1744520"/>
              <a:chOff x="1277156" y="3524779"/>
              <a:chExt cx="4568298" cy="1744458"/>
            </a:xfrm>
          </p:grpSpPr>
          <p:pic>
            <p:nvPicPr>
              <p:cNvPr id="13344" name="Picture 9" descr="C:\Documents and Settings\Simon\Desktop\ICMSAO_references\pic\origin_c_code_492px.gif"/>
              <p:cNvPicPr>
                <a:picLocks noChangeAspect="1" noChangeArrowheads="1"/>
              </p:cNvPicPr>
              <p:nvPr/>
            </p:nvPicPr>
            <p:blipFill>
              <a:blip r:embed="rId4" cstate="print"/>
              <a:srcRect/>
              <a:stretch>
                <a:fillRect/>
              </a:stretch>
            </p:blipFill>
            <p:spPr bwMode="auto">
              <a:xfrm>
                <a:off x="3196463" y="3524779"/>
                <a:ext cx="2648991" cy="1744458"/>
              </a:xfrm>
              <a:prstGeom prst="rect">
                <a:avLst/>
              </a:prstGeom>
              <a:noFill/>
              <a:ln w="9525">
                <a:noFill/>
                <a:miter lim="800000"/>
                <a:headEnd/>
                <a:tailEnd/>
              </a:ln>
            </p:spPr>
          </p:pic>
          <p:sp>
            <p:nvSpPr>
              <p:cNvPr id="20" name="Rectangle 14"/>
              <p:cNvSpPr>
                <a:spLocks noChangeArrowheads="1"/>
              </p:cNvSpPr>
              <p:nvPr/>
            </p:nvSpPr>
            <p:spPr bwMode="auto">
              <a:xfrm>
                <a:off x="1277156" y="3627820"/>
                <a:ext cx="1851455" cy="1336627"/>
              </a:xfrm>
              <a:prstGeom prst="rect">
                <a:avLst/>
              </a:prstGeom>
              <a:noFill/>
              <a:ln w="9525" algn="ctr">
                <a:noFill/>
                <a:miter lim="800000"/>
                <a:headEnd/>
                <a:tailEnd/>
              </a:ln>
              <a:effectLst/>
            </p:spPr>
            <p:txBody>
              <a:bodyPr lIns="0" tIns="45705" rIns="0" bIns="45705" anchor="ctr"/>
              <a:lstStyle/>
              <a:p>
                <a:pPr algn="r">
                  <a:defRPr/>
                </a:pPr>
                <a:r>
                  <a:rPr lang="en-US" dirty="0">
                    <a:solidFill>
                      <a:schemeClr val="accent2">
                        <a:lumMod val="75000"/>
                      </a:schemeClr>
                    </a:solidFill>
                    <a:ea typeface="ＭＳ Ｐゴシック" pitchFamily="34" charset="-128"/>
                  </a:rPr>
                  <a:t>Generate Software from </a:t>
                </a:r>
                <a:r>
                  <a:rPr lang="en-US" dirty="0" smtClean="0">
                    <a:solidFill>
                      <a:schemeClr val="accent2">
                        <a:lumMod val="75000"/>
                      </a:schemeClr>
                    </a:solidFill>
                    <a:ea typeface="ＭＳ Ｐゴシック" pitchFamily="34" charset="-128"/>
                  </a:rPr>
                  <a:t>Model</a:t>
                </a:r>
              </a:p>
              <a:p>
                <a:pPr algn="r">
                  <a:defRPr/>
                </a:pPr>
                <a:r>
                  <a:rPr lang="en-US" dirty="0" smtClean="0">
                    <a:solidFill>
                      <a:schemeClr val="accent2">
                        <a:lumMod val="75000"/>
                      </a:schemeClr>
                    </a:solidFill>
                    <a:ea typeface="ＭＳ Ｐゴシック" pitchFamily="34" charset="-128"/>
                  </a:rPr>
                  <a:t>automatically</a:t>
                </a:r>
                <a:endParaRPr lang="en-US" dirty="0">
                  <a:solidFill>
                    <a:schemeClr val="accent2">
                      <a:lumMod val="75000"/>
                    </a:schemeClr>
                  </a:solidFill>
                  <a:ea typeface="ＭＳ Ｐゴシック" pitchFamily="34" charset="-128"/>
                </a:endParaRPr>
              </a:p>
            </p:txBody>
          </p:sp>
        </p:grpSp>
      </p:grpSp>
      <p:grpSp>
        <p:nvGrpSpPr>
          <p:cNvPr id="5" name="Group 32"/>
          <p:cNvGrpSpPr>
            <a:grpSpLocks/>
          </p:cNvGrpSpPr>
          <p:nvPr/>
        </p:nvGrpSpPr>
        <p:grpSpPr bwMode="auto">
          <a:xfrm>
            <a:off x="4811959" y="4876006"/>
            <a:ext cx="4672667" cy="1460500"/>
            <a:chOff x="914546" y="5272763"/>
            <a:chExt cx="4672710" cy="1460067"/>
          </a:xfrm>
        </p:grpSpPr>
        <p:grpSp>
          <p:nvGrpSpPr>
            <p:cNvPr id="6" name="Group 28"/>
            <p:cNvGrpSpPr>
              <a:grpSpLocks/>
            </p:cNvGrpSpPr>
            <p:nvPr/>
          </p:nvGrpSpPr>
          <p:grpSpPr bwMode="auto">
            <a:xfrm>
              <a:off x="914546" y="5581231"/>
              <a:ext cx="4672710" cy="1151599"/>
              <a:chOff x="914546" y="5581231"/>
              <a:chExt cx="4672710" cy="1151599"/>
            </a:xfrm>
          </p:grpSpPr>
          <p:pic>
            <p:nvPicPr>
              <p:cNvPr id="13338" name="Picture 12" descr="C:\OP\Mark\Pic\Simulators\Size_respected\HILBox_3D.jpg"/>
              <p:cNvPicPr>
                <a:picLocks noChangeAspect="1" noChangeArrowheads="1"/>
              </p:cNvPicPr>
              <p:nvPr/>
            </p:nvPicPr>
            <p:blipFill>
              <a:blip r:embed="rId5" cstate="print"/>
              <a:srcRect/>
              <a:stretch>
                <a:fillRect/>
              </a:stretch>
            </p:blipFill>
            <p:spPr bwMode="auto">
              <a:xfrm>
                <a:off x="3454663" y="5581231"/>
                <a:ext cx="2132593" cy="1151599"/>
              </a:xfrm>
              <a:prstGeom prst="rect">
                <a:avLst/>
              </a:prstGeom>
              <a:noFill/>
              <a:ln w="9525">
                <a:noFill/>
                <a:miter lim="800000"/>
                <a:headEnd/>
                <a:tailEnd/>
              </a:ln>
            </p:spPr>
          </p:pic>
          <p:sp>
            <p:nvSpPr>
              <p:cNvPr id="21" name="Rectangle 14"/>
              <p:cNvSpPr>
                <a:spLocks noChangeArrowheads="1"/>
              </p:cNvSpPr>
              <p:nvPr/>
            </p:nvSpPr>
            <p:spPr bwMode="auto">
              <a:xfrm>
                <a:off x="914546" y="5694913"/>
                <a:ext cx="2378753" cy="823668"/>
              </a:xfrm>
              <a:prstGeom prst="rect">
                <a:avLst/>
              </a:prstGeom>
              <a:noFill/>
              <a:ln w="9525" algn="ctr">
                <a:noFill/>
                <a:miter lim="800000"/>
                <a:headEnd/>
                <a:tailEnd/>
              </a:ln>
              <a:effectLst/>
            </p:spPr>
            <p:txBody>
              <a:bodyPr lIns="0" tIns="45705" rIns="0" bIns="45705" anchor="ctr"/>
              <a:lstStyle/>
              <a:p>
                <a:pPr algn="r">
                  <a:defRPr/>
                </a:pPr>
                <a:r>
                  <a:rPr lang="en-US" dirty="0">
                    <a:solidFill>
                      <a:schemeClr val="accent2">
                        <a:lumMod val="75000"/>
                      </a:schemeClr>
                    </a:solidFill>
                    <a:ea typeface="ＭＳ Ｐゴシック" pitchFamily="34" charset="-128"/>
                  </a:rPr>
                  <a:t>Upload </a:t>
                </a:r>
                <a:r>
                  <a:rPr lang="en-US" dirty="0" smtClean="0">
                    <a:solidFill>
                      <a:schemeClr val="accent2">
                        <a:lumMod val="75000"/>
                      </a:schemeClr>
                    </a:solidFill>
                    <a:ea typeface="ＭＳ Ｐゴシック" pitchFamily="34" charset="-128"/>
                  </a:rPr>
                  <a:t>Software</a:t>
                </a:r>
                <a:br>
                  <a:rPr lang="en-US" dirty="0" smtClean="0">
                    <a:solidFill>
                      <a:schemeClr val="accent2">
                        <a:lumMod val="75000"/>
                      </a:schemeClr>
                    </a:solidFill>
                    <a:ea typeface="ＭＳ Ｐゴシック" pitchFamily="34" charset="-128"/>
                  </a:rPr>
                </a:br>
                <a:r>
                  <a:rPr lang="en-US" dirty="0" smtClean="0">
                    <a:solidFill>
                      <a:schemeClr val="accent2">
                        <a:lumMod val="75000"/>
                      </a:schemeClr>
                    </a:solidFill>
                    <a:ea typeface="ＭＳ Ｐゴシック" pitchFamily="34" charset="-128"/>
                  </a:rPr>
                  <a:t> </a:t>
                </a:r>
                <a:r>
                  <a:rPr lang="en-US" dirty="0">
                    <a:solidFill>
                      <a:schemeClr val="accent2">
                        <a:lumMod val="75000"/>
                      </a:schemeClr>
                    </a:solidFill>
                    <a:ea typeface="ＭＳ Ｐゴシック" pitchFamily="34" charset="-128"/>
                  </a:rPr>
                  <a:t>to </a:t>
                </a:r>
                <a:r>
                  <a:rPr lang="en-US" dirty="0" smtClean="0">
                    <a:solidFill>
                      <a:schemeClr val="accent2">
                        <a:lumMod val="75000"/>
                      </a:schemeClr>
                    </a:solidFill>
                    <a:ea typeface="ＭＳ Ｐゴシック" pitchFamily="34" charset="-128"/>
                  </a:rPr>
                  <a:t>Real-Time</a:t>
                </a:r>
                <a:br>
                  <a:rPr lang="en-US" dirty="0" smtClean="0">
                    <a:solidFill>
                      <a:schemeClr val="accent2">
                        <a:lumMod val="75000"/>
                      </a:schemeClr>
                    </a:solidFill>
                    <a:ea typeface="ＭＳ Ｐゴシック" pitchFamily="34" charset="-128"/>
                  </a:rPr>
                </a:br>
                <a:r>
                  <a:rPr lang="en-US" dirty="0" smtClean="0">
                    <a:solidFill>
                      <a:schemeClr val="accent2">
                        <a:lumMod val="75000"/>
                      </a:schemeClr>
                    </a:solidFill>
                    <a:ea typeface="ＭＳ Ｐゴシック" pitchFamily="34" charset="-128"/>
                  </a:rPr>
                  <a:t> </a:t>
                </a:r>
                <a:r>
                  <a:rPr lang="en-US" dirty="0">
                    <a:solidFill>
                      <a:schemeClr val="accent2">
                        <a:lumMod val="75000"/>
                      </a:schemeClr>
                    </a:solidFill>
                    <a:ea typeface="ＭＳ Ｐゴシック" pitchFamily="34" charset="-128"/>
                  </a:rPr>
                  <a:t>Simulation Platform</a:t>
                </a:r>
              </a:p>
            </p:txBody>
          </p:sp>
        </p:grpSp>
        <p:sp>
          <p:nvSpPr>
            <p:cNvPr id="18" name="Right Arrow 17"/>
            <p:cNvSpPr/>
            <p:nvPr/>
          </p:nvSpPr>
          <p:spPr>
            <a:xfrm rot="5400000">
              <a:off x="4315314" y="5375585"/>
              <a:ext cx="411290" cy="205645"/>
            </a:xfrm>
            <a:prstGeom prst="rightArrow">
              <a:avLst/>
            </a:prstGeom>
            <a:solidFill>
              <a:schemeClr val="tx2">
                <a:lumMod val="20000"/>
                <a:lumOff val="80000"/>
              </a:schemeClr>
            </a:solidFill>
            <a:ln>
              <a:solidFill>
                <a:schemeClr val="tx2">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262699"/>
                </a:solidFill>
                <a:cs typeface="Arial" charset="0"/>
              </a:endParaRPr>
            </a:p>
          </p:txBody>
        </p:sp>
      </p:grpSp>
      <p:grpSp>
        <p:nvGrpSpPr>
          <p:cNvPr id="7" name="Group 30"/>
          <p:cNvGrpSpPr>
            <a:grpSpLocks/>
          </p:cNvGrpSpPr>
          <p:nvPr/>
        </p:nvGrpSpPr>
        <p:grpSpPr bwMode="auto">
          <a:xfrm>
            <a:off x="9745085" y="1656776"/>
            <a:ext cx="2122488" cy="3495675"/>
            <a:chOff x="5864851" y="2085263"/>
            <a:chExt cx="2121175" cy="3495968"/>
          </a:xfrm>
        </p:grpSpPr>
        <p:sp>
          <p:nvSpPr>
            <p:cNvPr id="25" name="Bent-Up Arrow 24"/>
            <p:cNvSpPr/>
            <p:nvPr/>
          </p:nvSpPr>
          <p:spPr>
            <a:xfrm rot="16200000">
              <a:off x="4579569" y="3370545"/>
              <a:ext cx="3495968" cy="925404"/>
            </a:xfrm>
            <a:prstGeom prst="bentUpArrow">
              <a:avLst>
                <a:gd name="adj1" fmla="val 10417"/>
                <a:gd name="adj2" fmla="val 8939"/>
                <a:gd name="adj3" fmla="val 11566"/>
              </a:avLst>
            </a:prstGeom>
            <a:solidFill>
              <a:schemeClr val="tx2">
                <a:lumMod val="20000"/>
                <a:lumOff val="80000"/>
              </a:schemeClr>
            </a:solidFill>
            <a:ln>
              <a:solidFill>
                <a:schemeClr val="tx2">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262699"/>
                </a:solidFill>
                <a:cs typeface="Arial" charset="0"/>
              </a:endParaRPr>
            </a:p>
          </p:txBody>
        </p:sp>
        <p:sp>
          <p:nvSpPr>
            <p:cNvPr id="27" name="Rectangle 14"/>
            <p:cNvSpPr>
              <a:spLocks noChangeArrowheads="1"/>
            </p:cNvSpPr>
            <p:nvPr/>
          </p:nvSpPr>
          <p:spPr bwMode="auto">
            <a:xfrm>
              <a:off x="6854838" y="3207720"/>
              <a:ext cx="1131188" cy="1130395"/>
            </a:xfrm>
            <a:prstGeom prst="rect">
              <a:avLst/>
            </a:prstGeom>
            <a:noFill/>
            <a:ln w="9525" algn="ctr">
              <a:noFill/>
              <a:miter lim="800000"/>
              <a:headEnd/>
              <a:tailEnd/>
            </a:ln>
            <a:effectLst/>
          </p:spPr>
          <p:txBody>
            <a:bodyPr lIns="0" tIns="45705" rIns="0" bIns="45705" anchor="ctr"/>
            <a:lstStyle/>
            <a:p>
              <a:pPr>
                <a:defRPr/>
              </a:pPr>
              <a:r>
                <a:rPr lang="en-US" dirty="0">
                  <a:solidFill>
                    <a:schemeClr val="accent2">
                      <a:lumMod val="75000"/>
                    </a:schemeClr>
                  </a:solidFill>
                  <a:ea typeface="ＭＳ Ｐゴシック" pitchFamily="34" charset="-128"/>
                </a:rPr>
                <a:t>Correct Design Iteratively</a:t>
              </a:r>
            </a:p>
          </p:txBody>
        </p:sp>
      </p:grpSp>
      <p:sp>
        <p:nvSpPr>
          <p:cNvPr id="13319" name="Title 15"/>
          <p:cNvSpPr>
            <a:spLocks noGrp="1"/>
          </p:cNvSpPr>
          <p:nvPr>
            <p:ph type="title"/>
          </p:nvPr>
        </p:nvSpPr>
        <p:spPr>
          <a:xfrm>
            <a:off x="2990133" y="-297260"/>
            <a:ext cx="12573000" cy="1325563"/>
          </a:xfrm>
        </p:spPr>
        <p:txBody>
          <a:bodyPr>
            <a:normAutofit/>
          </a:bodyPr>
          <a:lstStyle/>
          <a:p>
            <a:pPr eaLnBrk="1" hangingPunct="1"/>
            <a:r>
              <a:rPr lang="en-US" sz="4000" b="1" dirty="0" smtClean="0">
                <a:solidFill>
                  <a:schemeClr val="bg1"/>
                </a:solidFill>
              </a:rPr>
              <a:t>Model-based Design (simplified)</a:t>
            </a:r>
          </a:p>
        </p:txBody>
      </p:sp>
      <p:sp>
        <p:nvSpPr>
          <p:cNvPr id="10" name="Content Placeholder 9"/>
          <p:cNvSpPr>
            <a:spLocks noGrp="1"/>
          </p:cNvSpPr>
          <p:nvPr>
            <p:ph idx="1"/>
          </p:nvPr>
        </p:nvSpPr>
        <p:spPr>
          <a:xfrm>
            <a:off x="147598" y="1182068"/>
            <a:ext cx="5461400" cy="4940125"/>
          </a:xfrm>
        </p:spPr>
        <p:txBody>
          <a:bodyPr>
            <a:normAutofit lnSpcReduction="10000"/>
          </a:bodyPr>
          <a:lstStyle/>
          <a:p>
            <a:endParaRPr lang="en-US" dirty="0" smtClean="0"/>
          </a:p>
          <a:p>
            <a:r>
              <a:rPr lang="en-US" dirty="0" smtClean="0"/>
              <a:t>Model-based design: system specification, design, validation, integration based entirely on models</a:t>
            </a:r>
          </a:p>
          <a:p>
            <a:r>
              <a:rPr lang="en-US" dirty="0" smtClean="0"/>
              <a:t>Model and solver quality are increasingly  important.</a:t>
            </a:r>
          </a:p>
          <a:p>
            <a:r>
              <a:rPr lang="en-US" dirty="0" smtClean="0"/>
              <a:t>MATLAB/ Simulink is the world leader in model-based design tools.</a:t>
            </a:r>
          </a:p>
          <a:p>
            <a:pPr lvl="1"/>
            <a:r>
              <a:rPr lang="en-US" dirty="0" err="1" smtClean="0"/>
              <a:t>ARTEMiS</a:t>
            </a:r>
            <a:r>
              <a:rPr lang="en-US" dirty="0" smtClean="0"/>
              <a:t>-SSN is primarily a Simulink SimPowerSystems </a:t>
            </a:r>
            <a:r>
              <a:rPr lang="en-US" dirty="0" err="1" smtClean="0"/>
              <a:t>blockset</a:t>
            </a:r>
            <a:endParaRPr lang="en-US" dirty="0" smtClean="0"/>
          </a:p>
        </p:txBody>
      </p:sp>
      <p:sp>
        <p:nvSpPr>
          <p:cNvPr id="13320" name="Slide Number Placeholder 34"/>
          <p:cNvSpPr>
            <a:spLocks noGrp="1"/>
          </p:cNvSpPr>
          <p:nvPr>
            <p:ph type="sldNum" sz="quarter" idx="12"/>
          </p:nvPr>
        </p:nvSpPr>
        <p:spPr>
          <a:xfrm>
            <a:off x="10423358" y="6327200"/>
            <a:ext cx="2743200" cy="365125"/>
          </a:xfrm>
          <a:noFill/>
        </p:spPr>
        <p:txBody>
          <a:bodyPr/>
          <a:lstStyle/>
          <a:p>
            <a:fld id="{5E3B1453-A371-4F13-9E4F-06E7A85159F5}" type="slidenum">
              <a:rPr lang="en-GB"/>
              <a:pPr/>
              <a:t>5</a:t>
            </a:fld>
            <a:endParaRPr lang="en-GB" dirty="0"/>
          </a:p>
        </p:txBody>
      </p:sp>
      <p:grpSp>
        <p:nvGrpSpPr>
          <p:cNvPr id="8" name="Group 27"/>
          <p:cNvGrpSpPr/>
          <p:nvPr/>
        </p:nvGrpSpPr>
        <p:grpSpPr>
          <a:xfrm>
            <a:off x="9529939" y="4655930"/>
            <a:ext cx="2620452" cy="1650404"/>
            <a:chOff x="5474726" y="4685080"/>
            <a:chExt cx="2620452" cy="1650404"/>
          </a:xfrm>
        </p:grpSpPr>
        <p:sp>
          <p:nvSpPr>
            <p:cNvPr id="24" name="Right Arrow 23"/>
            <p:cNvSpPr/>
            <p:nvPr/>
          </p:nvSpPr>
          <p:spPr bwMode="auto">
            <a:xfrm>
              <a:off x="5474726" y="5585687"/>
              <a:ext cx="325184" cy="201159"/>
            </a:xfrm>
            <a:prstGeom prst="rightArrow">
              <a:avLst/>
            </a:prstGeom>
            <a:solidFill>
              <a:schemeClr val="tx2">
                <a:lumMod val="20000"/>
                <a:lumOff val="80000"/>
              </a:schemeClr>
            </a:solidFill>
            <a:ln>
              <a:solidFill>
                <a:schemeClr val="tx2">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262699"/>
                </a:solidFill>
                <a:cs typeface="Arial" charset="0"/>
              </a:endParaRPr>
            </a:p>
          </p:txBody>
        </p:sp>
        <p:grpSp>
          <p:nvGrpSpPr>
            <p:cNvPr id="9" name="Group 29"/>
            <p:cNvGrpSpPr>
              <a:grpSpLocks/>
            </p:cNvGrpSpPr>
            <p:nvPr/>
          </p:nvGrpSpPr>
          <p:grpSpPr bwMode="auto">
            <a:xfrm>
              <a:off x="6440475" y="4685080"/>
              <a:ext cx="1654703" cy="1307350"/>
              <a:chOff x="5880347" y="5039015"/>
              <a:chExt cx="1654509" cy="1308230"/>
            </a:xfrm>
          </p:grpSpPr>
          <p:pic>
            <p:nvPicPr>
              <p:cNvPr id="13332" name="Picture 13" descr="C:\LIB\Pics\oscillo.jpg"/>
              <p:cNvPicPr>
                <a:picLocks noChangeAspect="1" noChangeArrowheads="1"/>
              </p:cNvPicPr>
              <p:nvPr/>
            </p:nvPicPr>
            <p:blipFill>
              <a:blip r:embed="rId6" cstate="print"/>
              <a:srcRect l="5452" t="8170" r="6937" b="1962"/>
              <a:stretch>
                <a:fillRect/>
              </a:stretch>
            </p:blipFill>
            <p:spPr bwMode="auto">
              <a:xfrm>
                <a:off x="5880347" y="5039015"/>
                <a:ext cx="1654509" cy="925403"/>
              </a:xfrm>
              <a:prstGeom prst="rect">
                <a:avLst/>
              </a:prstGeom>
              <a:noFill/>
              <a:ln w="9525">
                <a:noFill/>
                <a:miter lim="800000"/>
                <a:headEnd/>
                <a:tailEnd/>
              </a:ln>
            </p:spPr>
          </p:pic>
          <p:sp>
            <p:nvSpPr>
              <p:cNvPr id="26" name="Rectangle 14"/>
              <p:cNvSpPr>
                <a:spLocks noChangeArrowheads="1"/>
              </p:cNvSpPr>
              <p:nvPr/>
            </p:nvSpPr>
            <p:spPr bwMode="auto">
              <a:xfrm>
                <a:off x="6172907" y="5935805"/>
                <a:ext cx="931754" cy="411440"/>
              </a:xfrm>
              <a:prstGeom prst="rect">
                <a:avLst/>
              </a:prstGeom>
              <a:noFill/>
              <a:ln w="9525" algn="ctr">
                <a:noFill/>
                <a:miter lim="800000"/>
                <a:headEnd/>
                <a:tailEnd/>
              </a:ln>
              <a:effectLst/>
            </p:spPr>
            <p:txBody>
              <a:bodyPr lIns="0" tIns="45705" rIns="0" bIns="45705" anchor="ctr"/>
              <a:lstStyle/>
              <a:p>
                <a:pPr algn="ctr">
                  <a:defRPr/>
                </a:pPr>
                <a:r>
                  <a:rPr lang="en-US" dirty="0">
                    <a:solidFill>
                      <a:schemeClr val="accent2">
                        <a:lumMod val="75000"/>
                      </a:schemeClr>
                    </a:solidFill>
                    <a:ea typeface="ＭＳ Ｐゴシック" pitchFamily="34" charset="-128"/>
                  </a:rPr>
                  <a:t>Test</a:t>
                </a:r>
              </a:p>
            </p:txBody>
          </p:sp>
        </p:grpSp>
        <p:pic>
          <p:nvPicPr>
            <p:cNvPr id="442370" name="Picture 2"/>
            <p:cNvPicPr>
              <a:picLocks noChangeAspect="1" noChangeArrowheads="1"/>
            </p:cNvPicPr>
            <p:nvPr/>
          </p:nvPicPr>
          <p:blipFill>
            <a:blip r:embed="rId7" cstate="print"/>
            <a:srcRect/>
            <a:stretch>
              <a:fillRect/>
            </a:stretch>
          </p:blipFill>
          <p:spPr bwMode="auto">
            <a:xfrm>
              <a:off x="5831479" y="5057236"/>
              <a:ext cx="1091837" cy="1278248"/>
            </a:xfrm>
            <a:prstGeom prst="rect">
              <a:avLst/>
            </a:prstGeom>
            <a:noFill/>
            <a:ln w="9525">
              <a:noFill/>
              <a:miter lim="800000"/>
              <a:headEnd/>
              <a:tailEnd/>
            </a:ln>
          </p:spPr>
        </p:pic>
      </p:grpSp>
    </p:spTree>
    <p:extLst>
      <p:ext uri="{BB962C8B-B14F-4D97-AF65-F5344CB8AC3E}">
        <p14:creationId xmlns:p14="http://schemas.microsoft.com/office/powerpoint/2010/main" val="3079015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6360474" y="2799453"/>
            <a:ext cx="3243384" cy="2718839"/>
            <a:chOff x="5715150" y="4649804"/>
            <a:chExt cx="3243384" cy="2718839"/>
          </a:xfrm>
          <a:solidFill>
            <a:schemeClr val="accent6">
              <a:lumMod val="60000"/>
              <a:lumOff val="40000"/>
            </a:schemeClr>
          </a:solidFill>
        </p:grpSpPr>
        <p:sp>
          <p:nvSpPr>
            <p:cNvPr id="51" name="Rectangle 50"/>
            <p:cNvSpPr/>
            <p:nvPr/>
          </p:nvSpPr>
          <p:spPr>
            <a:xfrm rot="19198831">
              <a:off x="5715150" y="4649804"/>
              <a:ext cx="743481" cy="267324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2847183">
              <a:off x="7163264" y="4589108"/>
              <a:ext cx="743481" cy="28470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607059" y="4751470"/>
              <a:ext cx="1277558" cy="6877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921026" y="5656429"/>
              <a:ext cx="1277558" cy="6877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091762" y="6680943"/>
              <a:ext cx="1277558" cy="6877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6" name="Group 7175"/>
          <p:cNvGrpSpPr/>
          <p:nvPr/>
        </p:nvGrpSpPr>
        <p:grpSpPr>
          <a:xfrm>
            <a:off x="5831869" y="2440120"/>
            <a:ext cx="3243384" cy="2718839"/>
            <a:chOff x="5715150" y="4649804"/>
            <a:chExt cx="3243384" cy="2718839"/>
          </a:xfrm>
          <a:solidFill>
            <a:schemeClr val="accent4">
              <a:lumMod val="60000"/>
              <a:lumOff val="40000"/>
            </a:schemeClr>
          </a:solidFill>
        </p:grpSpPr>
        <p:sp>
          <p:nvSpPr>
            <p:cNvPr id="7174" name="Rectangle 7173"/>
            <p:cNvSpPr/>
            <p:nvPr/>
          </p:nvSpPr>
          <p:spPr>
            <a:xfrm rot="19198831">
              <a:off x="5715150" y="4649804"/>
              <a:ext cx="743481" cy="267324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2847183">
              <a:off x="7163264" y="4589108"/>
              <a:ext cx="743481" cy="28470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5" name="Rectangle 7174"/>
            <p:cNvSpPr/>
            <p:nvPr/>
          </p:nvSpPr>
          <p:spPr>
            <a:xfrm>
              <a:off x="7607059" y="4751470"/>
              <a:ext cx="1277558" cy="6877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921026" y="5656429"/>
              <a:ext cx="1277558" cy="6877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091762" y="6680943"/>
              <a:ext cx="1277558" cy="6877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2060473" y="-130865"/>
            <a:ext cx="8686800" cy="1143000"/>
          </a:xfrm>
        </p:spPr>
        <p:txBody>
          <a:bodyPr>
            <a:normAutofit/>
          </a:bodyPr>
          <a:lstStyle/>
          <a:p>
            <a:r>
              <a:rPr lang="en-US" sz="3600" b="1" dirty="0">
                <a:solidFill>
                  <a:schemeClr val="bg1"/>
                </a:solidFill>
              </a:rPr>
              <a:t>Model-based design and real-time simulators</a:t>
            </a:r>
          </a:p>
        </p:txBody>
      </p:sp>
      <p:pic>
        <p:nvPicPr>
          <p:cNvPr id="4" name="Picture 3" descr="http://www.opal-rt.com/sites/default/files/imagecache/Products_Domain/op5600.png"/>
          <p:cNvPicPr/>
          <p:nvPr/>
        </p:nvPicPr>
        <p:blipFill>
          <a:blip r:embed="rId3">
            <a:extLst>
              <a:ext uri="{28A0092B-C50C-407E-A947-70E740481C1C}">
                <a14:useLocalDpi xmlns:a14="http://schemas.microsoft.com/office/drawing/2010/main" val="0"/>
              </a:ext>
            </a:extLst>
          </a:blip>
          <a:srcRect/>
          <a:stretch>
            <a:fillRect/>
          </a:stretch>
        </p:blipFill>
        <p:spPr bwMode="auto">
          <a:xfrm>
            <a:off x="-43291" y="4293789"/>
            <a:ext cx="4038600" cy="2057400"/>
          </a:xfrm>
          <a:prstGeom prst="rect">
            <a:avLst/>
          </a:prstGeom>
          <a:noFill/>
          <a:ln>
            <a:noFill/>
          </a:ln>
        </p:spPr>
      </p:pic>
      <p:pic>
        <p:nvPicPr>
          <p:cNvPr id="717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8137" y="4268605"/>
            <a:ext cx="244355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678827" y="3430637"/>
            <a:ext cx="1485728" cy="738664"/>
          </a:xfrm>
          <a:prstGeom prst="rect">
            <a:avLst/>
          </a:prstGeom>
          <a:noFill/>
        </p:spPr>
        <p:txBody>
          <a:bodyPr wrap="none" rtlCol="0">
            <a:spAutoFit/>
          </a:bodyPr>
          <a:lstStyle/>
          <a:p>
            <a:r>
              <a:rPr lang="en-US" sz="1400" dirty="0" smtClean="0"/>
              <a:t>Typical real-time</a:t>
            </a:r>
            <a:r>
              <a:rPr lang="en-US" sz="1400" dirty="0"/>
              <a:t/>
            </a:r>
            <a:br>
              <a:rPr lang="en-US" sz="1400" dirty="0"/>
            </a:br>
            <a:r>
              <a:rPr lang="en-US" sz="1400" dirty="0" smtClean="0"/>
              <a:t>simulator internal</a:t>
            </a:r>
            <a:r>
              <a:rPr lang="en-US" sz="1400" dirty="0"/>
              <a:t/>
            </a:r>
            <a:br>
              <a:rPr lang="en-US" sz="1400" dirty="0"/>
            </a:br>
            <a:r>
              <a:rPr lang="en-US" sz="1400" dirty="0"/>
              <a:t>structure</a:t>
            </a:r>
          </a:p>
        </p:txBody>
      </p:sp>
      <p:sp>
        <p:nvSpPr>
          <p:cNvPr id="8" name="TextBox 7"/>
          <p:cNvSpPr txBox="1"/>
          <p:nvPr/>
        </p:nvSpPr>
        <p:spPr>
          <a:xfrm>
            <a:off x="113922" y="4110731"/>
            <a:ext cx="2451671" cy="738664"/>
          </a:xfrm>
          <a:prstGeom prst="rect">
            <a:avLst/>
          </a:prstGeom>
          <a:noFill/>
        </p:spPr>
        <p:txBody>
          <a:bodyPr wrap="square" rtlCol="0">
            <a:spAutoFit/>
          </a:bodyPr>
          <a:lstStyle/>
          <a:p>
            <a:r>
              <a:rPr lang="en-US" sz="1400" dirty="0"/>
              <a:t>Controller HIL testing</a:t>
            </a:r>
          </a:p>
          <a:p>
            <a:r>
              <a:rPr lang="en-US" sz="1400" dirty="0" smtClean="0"/>
              <a:t>using </a:t>
            </a:r>
            <a:r>
              <a:rPr lang="en-US" sz="1400" dirty="0"/>
              <a:t>a </a:t>
            </a:r>
            <a:r>
              <a:rPr lang="en-US" sz="1400" dirty="0" smtClean="0"/>
              <a:t>real-time</a:t>
            </a:r>
          </a:p>
          <a:p>
            <a:r>
              <a:rPr lang="en-US" sz="1400" dirty="0" smtClean="0"/>
              <a:t>simulator</a:t>
            </a:r>
            <a:endParaRPr lang="en-US" sz="1400" dirty="0"/>
          </a:p>
        </p:txBody>
      </p:sp>
      <p:sp>
        <p:nvSpPr>
          <p:cNvPr id="10" name="TextBox 9"/>
          <p:cNvSpPr txBox="1"/>
          <p:nvPr/>
        </p:nvSpPr>
        <p:spPr>
          <a:xfrm>
            <a:off x="9677401" y="3276600"/>
            <a:ext cx="184731" cy="369332"/>
          </a:xfrm>
          <a:prstGeom prst="rect">
            <a:avLst/>
          </a:prstGeom>
          <a:noFill/>
        </p:spPr>
        <p:txBody>
          <a:bodyPr wrap="none" rtlCol="0">
            <a:spAutoFit/>
          </a:bodyPr>
          <a:lstStyle/>
          <a:p>
            <a:endParaRPr lang="en-US" dirty="0"/>
          </a:p>
        </p:txBody>
      </p:sp>
      <p:grpSp>
        <p:nvGrpSpPr>
          <p:cNvPr id="7168" name="Groupe 7167"/>
          <p:cNvGrpSpPr/>
          <p:nvPr/>
        </p:nvGrpSpPr>
        <p:grpSpPr>
          <a:xfrm>
            <a:off x="3200210" y="1066800"/>
            <a:ext cx="5867590" cy="3657600"/>
            <a:chOff x="683568" y="1249883"/>
            <a:chExt cx="7704856" cy="4843413"/>
          </a:xfrm>
        </p:grpSpPr>
        <p:sp>
          <p:nvSpPr>
            <p:cNvPr id="13" name="Bande diagonale 12"/>
            <p:cNvSpPr/>
            <p:nvPr/>
          </p:nvSpPr>
          <p:spPr bwMode="auto">
            <a:xfrm>
              <a:off x="4572000" y="1737494"/>
              <a:ext cx="3313113" cy="4032250"/>
            </a:xfrm>
            <a:prstGeom prst="diagStripe">
              <a:avLst/>
            </a:prstGeom>
            <a:gradFill flip="none" rotWithShape="1">
              <a:gsLst>
                <a:gs pos="0">
                  <a:srgbClr val="143A68">
                    <a:alpha val="75000"/>
                  </a:srgbClr>
                </a:gs>
                <a:gs pos="100000">
                  <a:srgbClr val="547392"/>
                </a:gs>
              </a:gsLst>
              <a:lin ang="0" scaled="1"/>
              <a:tileRect/>
            </a:gradFill>
            <a:ln w="9525">
              <a:noFill/>
              <a:miter lim="800000"/>
              <a:headEnd/>
              <a:tailEnd/>
            </a:ln>
            <a:effectLst>
              <a:outerShdw blurRad="50800" dist="38100" dir="8100000" algn="tr" rotWithShape="0">
                <a:prstClr val="black">
                  <a:alpha val="40000"/>
                </a:prstClr>
              </a:outerShdw>
            </a:effectLst>
          </p:spPr>
          <p:txBody>
            <a:bodyPr wrap="none" lIns="0" tIns="45705" rIns="0" bIns="45705"/>
            <a:lstStyle/>
            <a:p>
              <a:pPr>
                <a:defRPr/>
              </a:pPr>
              <a:endParaRPr lang="fr-FR" sz="1200" b="1" dirty="0">
                <a:solidFill>
                  <a:schemeClr val="bg1"/>
                </a:solidFill>
                <a:latin typeface="Arial" charset="0"/>
                <a:ea typeface="ＭＳ Ｐゴシック" pitchFamily="34" charset="-128"/>
                <a:cs typeface="Arial" charset="0"/>
              </a:endParaRPr>
            </a:p>
          </p:txBody>
        </p:sp>
        <p:sp>
          <p:nvSpPr>
            <p:cNvPr id="14" name="Bande diagonale 13"/>
            <p:cNvSpPr/>
            <p:nvPr/>
          </p:nvSpPr>
          <p:spPr bwMode="auto">
            <a:xfrm flipH="1">
              <a:off x="1258888" y="1737494"/>
              <a:ext cx="3313112" cy="4032250"/>
            </a:xfrm>
            <a:prstGeom prst="diagStripe">
              <a:avLst/>
            </a:prstGeom>
            <a:gradFill flip="none" rotWithShape="1">
              <a:gsLst>
                <a:gs pos="0">
                  <a:srgbClr val="143A68">
                    <a:alpha val="75000"/>
                  </a:srgbClr>
                </a:gs>
                <a:gs pos="100000">
                  <a:srgbClr val="547392"/>
                </a:gs>
              </a:gsLst>
              <a:lin ang="0" scaled="1"/>
              <a:tileRect/>
            </a:gradFill>
            <a:ln w="9525">
              <a:noFill/>
              <a:miter lim="800000"/>
              <a:headEnd/>
              <a:tailEnd/>
            </a:ln>
            <a:effectLst>
              <a:outerShdw blurRad="50800" dist="38100" dir="8100000" algn="tr" rotWithShape="0">
                <a:prstClr val="black">
                  <a:alpha val="40000"/>
                </a:prstClr>
              </a:outerShdw>
            </a:effectLst>
          </p:spPr>
          <p:txBody>
            <a:bodyPr wrap="none" lIns="0" tIns="45705" rIns="0" bIns="45705"/>
            <a:lstStyle/>
            <a:p>
              <a:pPr>
                <a:defRPr/>
              </a:pPr>
              <a:endParaRPr lang="fr-FR" sz="1200" b="1" dirty="0">
                <a:solidFill>
                  <a:schemeClr val="bg1"/>
                </a:solidFill>
                <a:latin typeface="Arial" charset="0"/>
                <a:ea typeface="ＭＳ Ｐゴシック" pitchFamily="34" charset="-128"/>
                <a:cs typeface="Arial" charset="0"/>
              </a:endParaRPr>
            </a:p>
          </p:txBody>
        </p:sp>
        <p:grpSp>
          <p:nvGrpSpPr>
            <p:cNvPr id="15" name="Groupe 14"/>
            <p:cNvGrpSpPr/>
            <p:nvPr/>
          </p:nvGrpSpPr>
          <p:grpSpPr>
            <a:xfrm>
              <a:off x="1547664" y="3068440"/>
              <a:ext cx="2736304" cy="1368152"/>
              <a:chOff x="1547664" y="3140968"/>
              <a:chExt cx="2736304" cy="1368152"/>
            </a:xfrm>
            <a:solidFill>
              <a:srgbClr val="003E6F"/>
            </a:solidFill>
          </p:grpSpPr>
          <p:sp>
            <p:nvSpPr>
              <p:cNvPr id="16" name="Rectangle à coins arrondis 15"/>
              <p:cNvSpPr/>
              <p:nvPr/>
            </p:nvSpPr>
            <p:spPr bwMode="auto">
              <a:xfrm>
                <a:off x="1547664" y="3140968"/>
                <a:ext cx="2736304" cy="1368152"/>
              </a:xfrm>
              <a:prstGeom prst="roundRect">
                <a:avLst/>
              </a:prstGeom>
              <a:grpFill/>
              <a:ln w="9525">
                <a:noFill/>
                <a:miter lim="800000"/>
                <a:headEnd/>
                <a:tailEnd/>
              </a:ln>
              <a:effectLst>
                <a:outerShdw blurRad="50800" dist="38100" dir="8100000" algn="tr" rotWithShape="0">
                  <a:prstClr val="black">
                    <a:alpha val="40000"/>
                  </a:prstClr>
                </a:outerShdw>
              </a:effectLst>
            </p:spPr>
            <p:txBody>
              <a:bodyPr wrap="none" lIns="0" tIns="45705" rIns="0" bIns="45705"/>
              <a:lstStyle/>
              <a:p>
                <a:pPr algn="ctr">
                  <a:defRPr/>
                </a:pPr>
                <a:r>
                  <a:rPr lang="fr-FR" sz="1200" b="1" dirty="0">
                    <a:solidFill>
                      <a:schemeClr val="bg1"/>
                    </a:solidFill>
                    <a:latin typeface="+mj-lt"/>
                    <a:ea typeface="ＭＳ Ｐゴシック" pitchFamily="34" charset="-128"/>
                    <a:cs typeface="Arial" charset="0"/>
                  </a:rPr>
                  <a:t>Control Prototyping</a:t>
                </a:r>
              </a:p>
            </p:txBody>
          </p:sp>
          <p:grpSp>
            <p:nvGrpSpPr>
              <p:cNvPr id="17" name="Groupe 16"/>
              <p:cNvGrpSpPr/>
              <p:nvPr/>
            </p:nvGrpSpPr>
            <p:grpSpPr>
              <a:xfrm>
                <a:off x="1835696" y="3508862"/>
                <a:ext cx="2088232" cy="856242"/>
                <a:chOff x="2952" y="2924944"/>
                <a:chExt cx="3630580" cy="1468310"/>
              </a:xfrm>
              <a:grpFill/>
            </p:grpSpPr>
            <p:sp>
              <p:nvSpPr>
                <p:cNvPr id="18" name="Rectangle 17"/>
                <p:cNvSpPr/>
                <p:nvPr/>
              </p:nvSpPr>
              <p:spPr bwMode="auto">
                <a:xfrm>
                  <a:off x="4507" y="2964504"/>
                  <a:ext cx="3629025" cy="1428750"/>
                </a:xfrm>
                <a:prstGeom prst="rect">
                  <a:avLst/>
                </a:prstGeom>
                <a:grpFill/>
                <a:ln w="9525">
                  <a:noFill/>
                  <a:miter lim="800000"/>
                  <a:headEnd/>
                  <a:tailEnd/>
                </a:ln>
                <a:effectLst>
                  <a:outerShdw blurRad="50800" dist="38100" dir="8100000" algn="tr" rotWithShape="0">
                    <a:prstClr val="black">
                      <a:alpha val="40000"/>
                    </a:prstClr>
                  </a:outerShdw>
                </a:effectLst>
              </p:spPr>
              <p:txBody>
                <a:bodyPr wrap="none" lIns="0" tIns="45705" rIns="0" bIns="45705"/>
                <a:lstStyle/>
                <a:p>
                  <a:pPr>
                    <a:defRPr/>
                  </a:pPr>
                  <a:endParaRPr lang="fr-FR" sz="1200" b="1" dirty="0">
                    <a:solidFill>
                      <a:schemeClr val="bg1"/>
                    </a:solidFill>
                    <a:latin typeface="Arial" charset="0"/>
                    <a:ea typeface="ＭＳ Ｐゴシック" pitchFamily="34" charset="-128"/>
                    <a:cs typeface="Arial" charset="0"/>
                  </a:endParaRP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 y="2924944"/>
                  <a:ext cx="3629025" cy="14287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0" name="Groupe 19"/>
            <p:cNvGrpSpPr>
              <a:grpSpLocks/>
            </p:cNvGrpSpPr>
            <p:nvPr/>
          </p:nvGrpSpPr>
          <p:grpSpPr bwMode="auto">
            <a:xfrm>
              <a:off x="4859338" y="3068687"/>
              <a:ext cx="2736850" cy="1368425"/>
              <a:chOff x="4860032" y="3140968"/>
              <a:chExt cx="2736304" cy="1368152"/>
            </a:xfrm>
          </p:grpSpPr>
          <p:sp>
            <p:nvSpPr>
              <p:cNvPr id="21" name="Rectangle à coins arrondis 20"/>
              <p:cNvSpPr/>
              <p:nvPr/>
            </p:nvSpPr>
            <p:spPr bwMode="auto">
              <a:xfrm>
                <a:off x="4860032" y="3140968"/>
                <a:ext cx="2736304" cy="1368152"/>
              </a:xfrm>
              <a:prstGeom prst="roundRect">
                <a:avLst/>
              </a:prstGeom>
              <a:solidFill>
                <a:srgbClr val="003E6F"/>
              </a:solidFill>
              <a:ln w="9525">
                <a:noFill/>
                <a:miter lim="800000"/>
                <a:headEnd/>
                <a:tailEnd/>
              </a:ln>
              <a:effectLst>
                <a:outerShdw blurRad="50800" dist="38100" dir="8100000" algn="tr" rotWithShape="0">
                  <a:prstClr val="black">
                    <a:alpha val="40000"/>
                  </a:prstClr>
                </a:outerShdw>
              </a:effectLst>
            </p:spPr>
            <p:txBody>
              <a:bodyPr wrap="none" lIns="0" tIns="45705" rIns="0" bIns="45705"/>
              <a:lstStyle/>
              <a:p>
                <a:pPr algn="ctr">
                  <a:defRPr/>
                </a:pPr>
                <a:r>
                  <a:rPr lang="fr-FR" sz="1200" b="1" dirty="0">
                    <a:solidFill>
                      <a:schemeClr val="bg1"/>
                    </a:solidFill>
                    <a:latin typeface="+mj-lt"/>
                    <a:ea typeface="ＭＳ Ｐゴシック" pitchFamily="34" charset="-128"/>
                    <a:cs typeface="Arial" charset="0"/>
                  </a:rPr>
                  <a:t>Hardware in-the-</a:t>
                </a:r>
                <a:r>
                  <a:rPr lang="fr-FR" sz="1200" b="1" dirty="0" err="1">
                    <a:solidFill>
                      <a:schemeClr val="bg1"/>
                    </a:solidFill>
                    <a:latin typeface="+mj-lt"/>
                    <a:ea typeface="ＭＳ Ｐゴシック" pitchFamily="34" charset="-128"/>
                    <a:cs typeface="Arial" charset="0"/>
                  </a:rPr>
                  <a:t>loop</a:t>
                </a:r>
                <a:endParaRPr lang="fr-FR" sz="1200" b="1" dirty="0">
                  <a:solidFill>
                    <a:schemeClr val="bg1"/>
                  </a:solidFill>
                  <a:latin typeface="+mj-lt"/>
                  <a:ea typeface="ＭＳ Ｐゴシック" pitchFamily="34" charset="-128"/>
                  <a:cs typeface="Arial" charset="0"/>
                </a:endParaRPr>
              </a:p>
            </p:txBody>
          </p:sp>
          <p:grpSp>
            <p:nvGrpSpPr>
              <p:cNvPr id="22" name="Groupe 14"/>
              <p:cNvGrpSpPr>
                <a:grpSpLocks/>
              </p:cNvGrpSpPr>
              <p:nvPr/>
            </p:nvGrpSpPr>
            <p:grpSpPr bwMode="auto">
              <a:xfrm>
                <a:off x="5169755" y="3489296"/>
                <a:ext cx="2116857" cy="848575"/>
                <a:chOff x="4985416" y="4172431"/>
                <a:chExt cx="3629025" cy="1428751"/>
              </a:xfrm>
            </p:grpSpPr>
            <p:sp>
              <p:nvSpPr>
                <p:cNvPr id="23" name="Rectangle 22"/>
                <p:cNvSpPr/>
                <p:nvPr/>
              </p:nvSpPr>
              <p:spPr bwMode="auto">
                <a:xfrm>
                  <a:off x="4985034" y="4171192"/>
                  <a:ext cx="3629789" cy="1429709"/>
                </a:xfrm>
                <a:prstGeom prst="rect">
                  <a:avLst/>
                </a:prstGeom>
                <a:solidFill>
                  <a:schemeClr val="bg1"/>
                </a:solidFill>
                <a:ln w="9525">
                  <a:noFill/>
                  <a:miter lim="800000"/>
                  <a:headEnd/>
                  <a:tailEnd/>
                </a:ln>
                <a:effectLst>
                  <a:outerShdw blurRad="50800" dist="38100" dir="8100000" algn="tr" rotWithShape="0">
                    <a:prstClr val="black">
                      <a:alpha val="40000"/>
                    </a:prstClr>
                  </a:outerShdw>
                </a:effectLst>
              </p:spPr>
              <p:txBody>
                <a:bodyPr wrap="none" lIns="0" tIns="45705" rIns="0" bIns="45705"/>
                <a:lstStyle/>
                <a:p>
                  <a:pPr>
                    <a:defRPr/>
                  </a:pPr>
                  <a:endParaRPr lang="fr-FR" sz="1200" b="1" dirty="0">
                    <a:solidFill>
                      <a:schemeClr val="bg1"/>
                    </a:solidFill>
                    <a:latin typeface="Arial" charset="0"/>
                    <a:ea typeface="ＭＳ Ｐゴシック" pitchFamily="34" charset="-128"/>
                    <a:cs typeface="Arial" charset="0"/>
                  </a:endParaRPr>
                </a:p>
              </p:txBody>
            </p:sp>
            <p:pic>
              <p:nvPicPr>
                <p:cNvPr id="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7282" y="4295880"/>
                  <a:ext cx="12096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7">
                  <a:extLst>
                    <a:ext uri="{28A0092B-C50C-407E-A947-70E740481C1C}">
                      <a14:useLocalDpi xmlns:a14="http://schemas.microsoft.com/office/drawing/2010/main" val="0"/>
                    </a:ext>
                  </a:extLst>
                </a:blip>
                <a:srcRect t="5231"/>
                <a:stretch>
                  <a:fillRect/>
                </a:stretch>
              </p:blipFill>
              <p:spPr bwMode="auto">
                <a:xfrm>
                  <a:off x="6258941" y="4172431"/>
                  <a:ext cx="2247900" cy="140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6" name="Groupe 25"/>
            <p:cNvGrpSpPr/>
            <p:nvPr/>
          </p:nvGrpSpPr>
          <p:grpSpPr>
            <a:xfrm>
              <a:off x="683568" y="1249883"/>
              <a:ext cx="2736304" cy="1368152"/>
              <a:chOff x="683568" y="1322411"/>
              <a:chExt cx="2736304" cy="1368152"/>
            </a:xfrm>
            <a:solidFill>
              <a:srgbClr val="003E6F"/>
            </a:solidFill>
          </p:grpSpPr>
          <p:sp>
            <p:nvSpPr>
              <p:cNvPr id="27" name="Rectangle à coins arrondis 26"/>
              <p:cNvSpPr/>
              <p:nvPr/>
            </p:nvSpPr>
            <p:spPr bwMode="auto">
              <a:xfrm>
                <a:off x="683568" y="1322411"/>
                <a:ext cx="2736304" cy="1368152"/>
              </a:xfrm>
              <a:prstGeom prst="roundRect">
                <a:avLst/>
              </a:prstGeom>
              <a:grpFill/>
              <a:ln w="9525">
                <a:noFill/>
                <a:miter lim="800000"/>
                <a:headEnd/>
                <a:tailEnd/>
              </a:ln>
              <a:effectLst>
                <a:outerShdw blurRad="50800" dist="38100" dir="8100000" algn="tr" rotWithShape="0">
                  <a:prstClr val="black">
                    <a:alpha val="40000"/>
                  </a:prstClr>
                </a:outerShdw>
              </a:effectLst>
            </p:spPr>
            <p:txBody>
              <a:bodyPr wrap="none" lIns="0" tIns="45705" rIns="0" bIns="45705"/>
              <a:lstStyle/>
              <a:p>
                <a:pPr algn="ctr">
                  <a:defRPr/>
                </a:pPr>
                <a:r>
                  <a:rPr lang="fr-FR" sz="1200" b="1" dirty="0" err="1">
                    <a:solidFill>
                      <a:schemeClr val="bg1"/>
                    </a:solidFill>
                    <a:latin typeface="+mj-lt"/>
                    <a:ea typeface="ＭＳ Ｐゴシック" pitchFamily="34" charset="-128"/>
                    <a:cs typeface="Arial" charset="0"/>
                  </a:rPr>
                  <a:t>Specification</a:t>
                </a:r>
                <a:r>
                  <a:rPr lang="fr-FR" sz="1200" b="1" dirty="0">
                    <a:solidFill>
                      <a:schemeClr val="bg1"/>
                    </a:solidFill>
                    <a:latin typeface="+mj-lt"/>
                    <a:ea typeface="ＭＳ Ｐゴシック" pitchFamily="34" charset="-128"/>
                    <a:cs typeface="Arial" charset="0"/>
                  </a:rPr>
                  <a:t> by </a:t>
                </a:r>
                <a:r>
                  <a:rPr lang="fr-FR" sz="1200" b="1" dirty="0" err="1">
                    <a:solidFill>
                      <a:schemeClr val="bg1"/>
                    </a:solidFill>
                    <a:latin typeface="+mj-lt"/>
                    <a:ea typeface="ＭＳ Ｐゴシック" pitchFamily="34" charset="-128"/>
                    <a:cs typeface="Arial" charset="0"/>
                  </a:rPr>
                  <a:t>models</a:t>
                </a:r>
                <a:endParaRPr lang="fr-FR" sz="1200" b="1" dirty="0">
                  <a:solidFill>
                    <a:schemeClr val="bg1"/>
                  </a:solidFill>
                  <a:latin typeface="+mj-lt"/>
                  <a:ea typeface="ＭＳ Ｐゴシック" pitchFamily="34" charset="-128"/>
                  <a:cs typeface="Arial" charset="0"/>
                </a:endParaRPr>
              </a:p>
            </p:txBody>
          </p:sp>
          <p:pic>
            <p:nvPicPr>
              <p:cNvPr id="28" name="Picture 4" descr="C:\Documents and Settings\Simon\Desktop\ICMSAO_references\pic\Simulink_image003.png"/>
              <p:cNvPicPr>
                <a:picLocks noChangeAspect="1" noChangeArrowheads="1"/>
              </p:cNvPicPr>
              <p:nvPr/>
            </p:nvPicPr>
            <p:blipFill>
              <a:blip r:embed="rId8" cstate="print"/>
              <a:srcRect/>
              <a:stretch>
                <a:fillRect/>
              </a:stretch>
            </p:blipFill>
            <p:spPr bwMode="auto">
              <a:xfrm>
                <a:off x="1259632" y="1682591"/>
                <a:ext cx="1550902" cy="882313"/>
              </a:xfrm>
              <a:prstGeom prst="rect">
                <a:avLst/>
              </a:prstGeom>
              <a:grpFill/>
              <a:ln w="9525">
                <a:noFill/>
                <a:miter lim="800000"/>
                <a:headEnd/>
                <a:tailEnd/>
              </a:ln>
              <a:effectLst>
                <a:outerShdw blurRad="50800" dist="38100" dir="8100000" algn="tr" rotWithShape="0">
                  <a:prstClr val="black">
                    <a:alpha val="40000"/>
                  </a:prstClr>
                </a:outerShdw>
              </a:effectLst>
            </p:spPr>
          </p:pic>
        </p:grpSp>
        <p:grpSp>
          <p:nvGrpSpPr>
            <p:cNvPr id="29" name="Groupe 28"/>
            <p:cNvGrpSpPr/>
            <p:nvPr/>
          </p:nvGrpSpPr>
          <p:grpSpPr>
            <a:xfrm>
              <a:off x="3200400" y="4869160"/>
              <a:ext cx="2736304" cy="1224136"/>
              <a:chOff x="3203848" y="4886807"/>
              <a:chExt cx="2736304" cy="1224136"/>
            </a:xfrm>
            <a:solidFill>
              <a:srgbClr val="003E6F"/>
            </a:solidFill>
          </p:grpSpPr>
          <p:sp>
            <p:nvSpPr>
              <p:cNvPr id="30" name="Rectangle à coins arrondis 29"/>
              <p:cNvSpPr/>
              <p:nvPr/>
            </p:nvSpPr>
            <p:spPr bwMode="auto">
              <a:xfrm>
                <a:off x="3203848" y="4886807"/>
                <a:ext cx="2736304" cy="1224136"/>
              </a:xfrm>
              <a:prstGeom prst="roundRect">
                <a:avLst/>
              </a:prstGeom>
              <a:grpFill/>
              <a:ln w="9525">
                <a:noFill/>
                <a:miter lim="800000"/>
                <a:headEnd/>
                <a:tailEnd/>
              </a:ln>
              <a:effectLst>
                <a:outerShdw blurRad="50800" dist="38100" dir="8100000" algn="tr" rotWithShape="0">
                  <a:prstClr val="black">
                    <a:alpha val="40000"/>
                  </a:prstClr>
                </a:outerShdw>
              </a:effectLst>
            </p:spPr>
            <p:txBody>
              <a:bodyPr wrap="none" lIns="0" tIns="45705" rIns="0" bIns="45705"/>
              <a:lstStyle/>
              <a:p>
                <a:pPr algn="ctr">
                  <a:defRPr/>
                </a:pPr>
                <a:r>
                  <a:rPr lang="fr-FR" sz="1200" b="1" dirty="0" err="1">
                    <a:solidFill>
                      <a:schemeClr val="bg1"/>
                    </a:solidFill>
                    <a:latin typeface="+mj-lt"/>
                    <a:ea typeface="ＭＳ Ｐゴシック" pitchFamily="34" charset="-128"/>
                    <a:cs typeface="Arial" charset="0"/>
                  </a:rPr>
                  <a:t>Implementation</a:t>
                </a:r>
                <a:endParaRPr lang="fr-FR" sz="1200" b="1" dirty="0">
                  <a:solidFill>
                    <a:schemeClr val="bg1"/>
                  </a:solidFill>
                  <a:latin typeface="+mj-lt"/>
                  <a:ea typeface="ＭＳ Ｐゴシック" pitchFamily="34" charset="-128"/>
                  <a:cs typeface="Arial" charset="0"/>
                </a:endParaRPr>
              </a:p>
              <a:p>
                <a:pPr>
                  <a:defRPr/>
                </a:pPr>
                <a:r>
                  <a:rPr lang="fr-FR" sz="1200" b="1" dirty="0">
                    <a:solidFill>
                      <a:schemeClr val="bg1"/>
                    </a:solidFill>
                    <a:latin typeface="+mj-lt"/>
                    <a:ea typeface="ＭＳ Ｐゴシック" pitchFamily="34" charset="-128"/>
                    <a:cs typeface="Arial" charset="0"/>
                  </a:rPr>
                  <a:t> </a:t>
                </a:r>
              </a:p>
            </p:txBody>
          </p:sp>
          <p:pic>
            <p:nvPicPr>
              <p:cNvPr id="3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52971" y="5229200"/>
                <a:ext cx="640842" cy="657642"/>
              </a:xfrm>
              <a:prstGeom prst="rect">
                <a:avLst/>
              </a:prstGeom>
              <a:grpFill/>
              <a:ln w="9525">
                <a:noFill/>
                <a:miter lim="800000"/>
                <a:headEnd/>
                <a:tailEnd/>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pic>
        </p:grpSp>
        <p:grpSp>
          <p:nvGrpSpPr>
            <p:cNvPr id="32" name="Groupe 31"/>
            <p:cNvGrpSpPr/>
            <p:nvPr/>
          </p:nvGrpSpPr>
          <p:grpSpPr>
            <a:xfrm>
              <a:off x="5652120" y="1249883"/>
              <a:ext cx="2736304" cy="1368152"/>
              <a:chOff x="5652120" y="1322411"/>
              <a:chExt cx="2736304" cy="1368152"/>
            </a:xfrm>
            <a:solidFill>
              <a:srgbClr val="003E6F"/>
            </a:solidFill>
          </p:grpSpPr>
          <p:sp>
            <p:nvSpPr>
              <p:cNvPr id="33" name="Rectangle à coins arrondis 32"/>
              <p:cNvSpPr/>
              <p:nvPr/>
            </p:nvSpPr>
            <p:spPr bwMode="auto">
              <a:xfrm>
                <a:off x="5652120" y="1322411"/>
                <a:ext cx="2736304" cy="1368152"/>
              </a:xfrm>
              <a:prstGeom prst="roundRect">
                <a:avLst/>
              </a:prstGeom>
              <a:grpFill/>
              <a:ln w="9525">
                <a:noFill/>
                <a:miter lim="800000"/>
                <a:headEnd/>
                <a:tailEnd/>
              </a:ln>
              <a:effectLst>
                <a:outerShdw blurRad="50800" dist="38100" dir="8100000" algn="tr" rotWithShape="0">
                  <a:prstClr val="black">
                    <a:alpha val="40000"/>
                  </a:prstClr>
                </a:outerShdw>
              </a:effectLst>
            </p:spPr>
            <p:txBody>
              <a:bodyPr wrap="none" lIns="0" tIns="45705" rIns="0" bIns="45705"/>
              <a:lstStyle/>
              <a:p>
                <a:pPr algn="ctr">
                  <a:defRPr/>
                </a:pPr>
                <a:r>
                  <a:rPr lang="fr-FR" sz="1200" b="1" dirty="0">
                    <a:solidFill>
                      <a:schemeClr val="bg1"/>
                    </a:solidFill>
                    <a:latin typeface="+mj-lt"/>
                    <a:ea typeface="ＭＳ Ｐゴシック" pitchFamily="34" charset="-128"/>
                    <a:cs typeface="Arial" charset="0"/>
                  </a:rPr>
                  <a:t>Calibration &amp; release</a:t>
                </a:r>
              </a:p>
            </p:txBody>
          </p:sp>
          <p:grpSp>
            <p:nvGrpSpPr>
              <p:cNvPr id="34" name="Groupe 33"/>
              <p:cNvGrpSpPr/>
              <p:nvPr/>
            </p:nvGrpSpPr>
            <p:grpSpPr>
              <a:xfrm>
                <a:off x="5976603" y="1707704"/>
                <a:ext cx="2087338" cy="833173"/>
                <a:chOff x="3852814" y="1025340"/>
                <a:chExt cx="2087338" cy="833173"/>
              </a:xfrm>
              <a:grpFill/>
            </p:grpSpPr>
            <p:sp>
              <p:nvSpPr>
                <p:cNvPr id="35" name="Rectangle 34"/>
                <p:cNvSpPr/>
                <p:nvPr/>
              </p:nvSpPr>
              <p:spPr bwMode="auto">
                <a:xfrm>
                  <a:off x="3852814" y="1025340"/>
                  <a:ext cx="2087338" cy="833173"/>
                </a:xfrm>
                <a:prstGeom prst="rect">
                  <a:avLst/>
                </a:prstGeom>
                <a:grpFill/>
                <a:ln w="9525">
                  <a:noFill/>
                  <a:miter lim="800000"/>
                  <a:headEnd/>
                  <a:tailEnd/>
                </a:ln>
                <a:effectLst>
                  <a:outerShdw blurRad="50800" dist="38100" dir="8100000" algn="tr" rotWithShape="0">
                    <a:prstClr val="black">
                      <a:alpha val="40000"/>
                    </a:prstClr>
                  </a:outerShdw>
                </a:effectLst>
              </p:spPr>
              <p:txBody>
                <a:bodyPr wrap="none" lIns="0" tIns="45705" rIns="0" bIns="45705"/>
                <a:lstStyle/>
                <a:p>
                  <a:pPr>
                    <a:defRPr/>
                  </a:pPr>
                  <a:endParaRPr lang="fr-FR" sz="1200" b="1" dirty="0">
                    <a:solidFill>
                      <a:schemeClr val="bg1"/>
                    </a:solidFill>
                    <a:latin typeface="Arial" charset="0"/>
                    <a:ea typeface="ＭＳ Ｐゴシック" pitchFamily="34" charset="-128"/>
                    <a:cs typeface="Arial" charset="0"/>
                  </a:endParaRPr>
                </a:p>
              </p:txBody>
            </p:sp>
            <p:pic>
              <p:nvPicPr>
                <p:cNvPr id="3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3034" y="1154230"/>
                  <a:ext cx="1943769" cy="62439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Lst>
              </p:spPr>
            </p:pic>
          </p:grpSp>
        </p:grpSp>
      </p:grpSp>
      <p:grpSp>
        <p:nvGrpSpPr>
          <p:cNvPr id="7" name="Group 6"/>
          <p:cNvGrpSpPr/>
          <p:nvPr/>
        </p:nvGrpSpPr>
        <p:grpSpPr>
          <a:xfrm>
            <a:off x="930980" y="1615094"/>
            <a:ext cx="3488047" cy="2526879"/>
            <a:chOff x="951391" y="1512161"/>
            <a:chExt cx="3488047" cy="2526879"/>
          </a:xfrm>
        </p:grpSpPr>
        <p:sp>
          <p:nvSpPr>
            <p:cNvPr id="5" name="TextBox 4"/>
            <p:cNvSpPr txBox="1"/>
            <p:nvPr/>
          </p:nvSpPr>
          <p:spPr>
            <a:xfrm>
              <a:off x="951391" y="2250719"/>
              <a:ext cx="2756909" cy="1200329"/>
            </a:xfrm>
            <a:prstGeom prst="rect">
              <a:avLst/>
            </a:prstGeom>
            <a:noFill/>
          </p:spPr>
          <p:txBody>
            <a:bodyPr wrap="none" rtlCol="0">
              <a:spAutoFit/>
            </a:bodyPr>
            <a:lstStyle/>
            <a:p>
              <a:r>
                <a:rPr lang="en-US" dirty="0"/>
                <a:t>Controller design</a:t>
              </a:r>
            </a:p>
            <a:p>
              <a:r>
                <a:rPr lang="en-US" dirty="0" smtClean="0"/>
                <a:t>Up to production-type</a:t>
              </a:r>
            </a:p>
            <a:p>
              <a:r>
                <a:rPr lang="en-US" dirty="0" smtClean="0"/>
                <a:t>Implementation</a:t>
              </a:r>
            </a:p>
            <a:p>
              <a:r>
                <a:rPr lang="en-US" dirty="0" smtClean="0"/>
                <a:t>(Rapid Control Prototyping)</a:t>
              </a:r>
              <a:endParaRPr lang="en-US" dirty="0"/>
            </a:p>
          </p:txBody>
        </p:sp>
        <p:cxnSp>
          <p:nvCxnSpPr>
            <p:cNvPr id="6" name="Straight Arrow Connector 5"/>
            <p:cNvCxnSpPr/>
            <p:nvPr/>
          </p:nvCxnSpPr>
          <p:spPr>
            <a:xfrm>
              <a:off x="2565593" y="1512161"/>
              <a:ext cx="1873845" cy="25268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7172" name="Group 7171"/>
          <p:cNvGrpSpPr/>
          <p:nvPr/>
        </p:nvGrpSpPr>
        <p:grpSpPr>
          <a:xfrm>
            <a:off x="7584541" y="1345914"/>
            <a:ext cx="4194253" cy="3065237"/>
            <a:chOff x="7498290" y="1512161"/>
            <a:chExt cx="4194253" cy="3065237"/>
          </a:xfrm>
        </p:grpSpPr>
        <p:cxnSp>
          <p:nvCxnSpPr>
            <p:cNvPr id="7169" name="Straight Arrow Connector 7168"/>
            <p:cNvCxnSpPr/>
            <p:nvPr/>
          </p:nvCxnSpPr>
          <p:spPr>
            <a:xfrm flipV="1">
              <a:off x="7498290" y="1512161"/>
              <a:ext cx="2230752" cy="30652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128636" y="2206037"/>
              <a:ext cx="2563907" cy="923330"/>
            </a:xfrm>
            <a:prstGeom prst="rect">
              <a:avLst/>
            </a:prstGeom>
            <a:noFill/>
          </p:spPr>
          <p:txBody>
            <a:bodyPr wrap="none" rtlCol="0">
              <a:spAutoFit/>
            </a:bodyPr>
            <a:lstStyle/>
            <a:p>
              <a:r>
                <a:rPr lang="en-US" dirty="0" smtClean="0"/>
                <a:t>Controller validation</a:t>
              </a:r>
            </a:p>
            <a:p>
              <a:r>
                <a:rPr lang="en-US" dirty="0"/>
                <a:t>u</a:t>
              </a:r>
              <a:r>
                <a:rPr lang="en-US" dirty="0" smtClean="0"/>
                <a:t>sing real-time simulated</a:t>
              </a:r>
            </a:p>
            <a:p>
              <a:r>
                <a:rPr lang="en-US" dirty="0" smtClean="0"/>
                <a:t>System (HIL and PHIL)</a:t>
              </a:r>
              <a:endParaRPr lang="en-US" dirty="0"/>
            </a:p>
          </p:txBody>
        </p:sp>
      </p:grpSp>
      <p:grpSp>
        <p:nvGrpSpPr>
          <p:cNvPr id="7182" name="Group 7181"/>
          <p:cNvGrpSpPr/>
          <p:nvPr/>
        </p:nvGrpSpPr>
        <p:grpSpPr>
          <a:xfrm>
            <a:off x="4899883" y="4768448"/>
            <a:ext cx="2812052" cy="1451288"/>
            <a:chOff x="4899883" y="4768448"/>
            <a:chExt cx="2812052" cy="1451288"/>
          </a:xfrm>
        </p:grpSpPr>
        <p:cxnSp>
          <p:nvCxnSpPr>
            <p:cNvPr id="7178" name="Straight Arrow Connector 7177"/>
            <p:cNvCxnSpPr/>
            <p:nvPr/>
          </p:nvCxnSpPr>
          <p:spPr>
            <a:xfrm>
              <a:off x="6109301" y="4768448"/>
              <a:ext cx="721415" cy="3784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179" name="TextBox 7178"/>
            <p:cNvSpPr txBox="1"/>
            <p:nvPr/>
          </p:nvSpPr>
          <p:spPr>
            <a:xfrm>
              <a:off x="4899883" y="5573405"/>
              <a:ext cx="2812052" cy="646331"/>
            </a:xfrm>
            <a:prstGeom prst="rect">
              <a:avLst/>
            </a:prstGeom>
            <a:noFill/>
          </p:spPr>
          <p:txBody>
            <a:bodyPr wrap="none" rtlCol="0">
              <a:spAutoFit/>
            </a:bodyPr>
            <a:lstStyle/>
            <a:p>
              <a:r>
                <a:rPr lang="en-US" dirty="0"/>
                <a:t>S</a:t>
              </a:r>
              <a:r>
                <a:rPr lang="en-US" dirty="0" smtClean="0"/>
                <a:t>ubsystem integration using</a:t>
              </a:r>
              <a:br>
                <a:rPr lang="en-US" dirty="0" smtClean="0"/>
              </a:br>
              <a:r>
                <a:rPr lang="en-US" dirty="0" smtClean="0"/>
                <a:t>connected</a:t>
              </a:r>
              <a:r>
                <a:rPr lang="en-US" dirty="0"/>
                <a:t> </a:t>
              </a:r>
              <a:r>
                <a:rPr lang="en-US" dirty="0" smtClean="0"/>
                <a:t>HIL simulators</a:t>
              </a:r>
              <a:endParaRPr lang="en-US" dirty="0"/>
            </a:p>
          </p:txBody>
        </p:sp>
      </p:grpSp>
    </p:spTree>
    <p:extLst>
      <p:ext uri="{BB962C8B-B14F-4D97-AF65-F5344CB8AC3E}">
        <p14:creationId xmlns:p14="http://schemas.microsoft.com/office/powerpoint/2010/main" val="109214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2000"/>
                                        <p:tgtEl>
                                          <p:spTgt spid="7172"/>
                                        </p:tgtEl>
                                      </p:cBhvr>
                                    </p:animEffect>
                                    <p:anim calcmode="lin" valueType="num">
                                      <p:cBhvr>
                                        <p:cTn id="14" dur="2000" fill="hold"/>
                                        <p:tgtEl>
                                          <p:spTgt spid="7172"/>
                                        </p:tgtEl>
                                        <p:attrNameLst>
                                          <p:attrName>ppt_x</p:attrName>
                                        </p:attrNameLst>
                                      </p:cBhvr>
                                      <p:tavLst>
                                        <p:tav tm="0">
                                          <p:val>
                                            <p:strVal val="#ppt_x"/>
                                          </p:val>
                                        </p:tav>
                                        <p:tav tm="100000">
                                          <p:val>
                                            <p:strVal val="#ppt_x"/>
                                          </p:val>
                                        </p:tav>
                                      </p:tavLst>
                                    </p:anim>
                                    <p:anim calcmode="lin" valueType="num">
                                      <p:cBhvr>
                                        <p:cTn id="15" dur="2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82"/>
                                        </p:tgtEl>
                                        <p:attrNameLst>
                                          <p:attrName>style.visibility</p:attrName>
                                        </p:attrNameLst>
                                      </p:cBhvr>
                                      <p:to>
                                        <p:strVal val="visible"/>
                                      </p:to>
                                    </p:set>
                                    <p:anim calcmode="lin" valueType="num">
                                      <p:cBhvr additive="base">
                                        <p:cTn id="20" dur="500" fill="hold"/>
                                        <p:tgtEl>
                                          <p:spTgt spid="7182"/>
                                        </p:tgtEl>
                                        <p:attrNameLst>
                                          <p:attrName>ppt_x</p:attrName>
                                        </p:attrNameLst>
                                      </p:cBhvr>
                                      <p:tavLst>
                                        <p:tav tm="0">
                                          <p:val>
                                            <p:strVal val="#ppt_x"/>
                                          </p:val>
                                        </p:tav>
                                        <p:tav tm="100000">
                                          <p:val>
                                            <p:strVal val="#ppt_x"/>
                                          </p:val>
                                        </p:tav>
                                      </p:tavLst>
                                    </p:anim>
                                    <p:anim calcmode="lin" valueType="num">
                                      <p:cBhvr additive="base">
                                        <p:cTn id="21" dur="500" fill="hold"/>
                                        <p:tgtEl>
                                          <p:spTgt spid="7182"/>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7176"/>
                                        </p:tgtEl>
                                        <p:attrNameLst>
                                          <p:attrName>style.visibility</p:attrName>
                                        </p:attrNameLst>
                                      </p:cBhvr>
                                      <p:to>
                                        <p:strVal val="visible"/>
                                      </p:to>
                                    </p:set>
                                    <p:animEffect transition="in" filter="fade">
                                      <p:cBhvr>
                                        <p:cTn id="25" dur="1000"/>
                                        <p:tgtEl>
                                          <p:spTgt spid="7176"/>
                                        </p:tgtEl>
                                      </p:cBhvr>
                                    </p:animEffect>
                                    <p:anim calcmode="lin" valueType="num">
                                      <p:cBhvr>
                                        <p:cTn id="26" dur="1000" fill="hold"/>
                                        <p:tgtEl>
                                          <p:spTgt spid="7176"/>
                                        </p:tgtEl>
                                        <p:attrNameLst>
                                          <p:attrName>ppt_x</p:attrName>
                                        </p:attrNameLst>
                                      </p:cBhvr>
                                      <p:tavLst>
                                        <p:tav tm="0">
                                          <p:val>
                                            <p:strVal val="#ppt_x"/>
                                          </p:val>
                                        </p:tav>
                                        <p:tav tm="100000">
                                          <p:val>
                                            <p:strVal val="#ppt_x"/>
                                          </p:val>
                                        </p:tav>
                                      </p:tavLst>
                                    </p:anim>
                                    <p:anim calcmode="lin" valueType="num">
                                      <p:cBhvr>
                                        <p:cTn id="27" dur="1000" fill="hold"/>
                                        <p:tgtEl>
                                          <p:spTgt spid="7176"/>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anim calcmode="lin" valueType="num">
                                      <p:cBhvr>
                                        <p:cTn id="32" dur="1000" fill="hold"/>
                                        <p:tgtEl>
                                          <p:spTgt spid="50"/>
                                        </p:tgtEl>
                                        <p:attrNameLst>
                                          <p:attrName>ppt_x</p:attrName>
                                        </p:attrNameLst>
                                      </p:cBhvr>
                                      <p:tavLst>
                                        <p:tav tm="0">
                                          <p:val>
                                            <p:strVal val="#ppt_x"/>
                                          </p:val>
                                        </p:tav>
                                        <p:tav tm="100000">
                                          <p:val>
                                            <p:strVal val="#ppt_x"/>
                                          </p:val>
                                        </p:tav>
                                      </p:tavLst>
                                    </p:anim>
                                    <p:anim calcmode="lin" valueType="num">
                                      <p:cBhvr>
                                        <p:cTn id="3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e 36"/>
          <p:cNvGrpSpPr/>
          <p:nvPr/>
        </p:nvGrpSpPr>
        <p:grpSpPr>
          <a:xfrm>
            <a:off x="3525119" y="2443580"/>
            <a:ext cx="4449391" cy="2484264"/>
            <a:chOff x="4382225" y="3753731"/>
            <a:chExt cx="4449391" cy="2484264"/>
          </a:xfrm>
        </p:grpSpPr>
        <p:cxnSp>
          <p:nvCxnSpPr>
            <p:cNvPr id="13" name="Connecteur droit avec flèche 12"/>
            <p:cNvCxnSpPr/>
            <p:nvPr/>
          </p:nvCxnSpPr>
          <p:spPr bwMode="auto">
            <a:xfrm>
              <a:off x="4737784" y="5836554"/>
              <a:ext cx="4093832" cy="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6" name="Groupe 35"/>
            <p:cNvGrpSpPr/>
            <p:nvPr/>
          </p:nvGrpSpPr>
          <p:grpSpPr>
            <a:xfrm>
              <a:off x="4382225" y="3753731"/>
              <a:ext cx="4152175" cy="2484264"/>
              <a:chOff x="4382225" y="3753731"/>
              <a:chExt cx="4152175" cy="2484264"/>
            </a:xfrm>
          </p:grpSpPr>
          <p:sp>
            <p:nvSpPr>
              <p:cNvPr id="9" name="Rectangle 8"/>
              <p:cNvSpPr/>
              <p:nvPr/>
            </p:nvSpPr>
            <p:spPr bwMode="auto">
              <a:xfrm>
                <a:off x="4737784" y="5836554"/>
                <a:ext cx="875844" cy="399899"/>
              </a:xfrm>
              <a:prstGeom prst="rect">
                <a:avLst/>
              </a:prstGeom>
              <a:solidFill>
                <a:schemeClr val="accent3">
                  <a:lumMod val="95000"/>
                </a:schemeClr>
              </a:solidFill>
              <a:ln w="25400" cap="flat" cmpd="sng" algn="ctr">
                <a:noFill/>
                <a:prstDash val="sysDot"/>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fr-FR" sz="1200" dirty="0" err="1">
                    <a:solidFill>
                      <a:srgbClr val="000000"/>
                    </a:solidFill>
                    <a:latin typeface="Calibri" panose="020F0502020204030204" pitchFamily="34" charset="0"/>
                    <a:sym typeface="Gill Sans" charset="0"/>
                  </a:rPr>
                  <a:t>Req</a:t>
                </a:r>
                <a:r>
                  <a:rPr lang="fr-FR" sz="1200" dirty="0">
                    <a:solidFill>
                      <a:srgbClr val="000000"/>
                    </a:solidFill>
                    <a:latin typeface="Calibri" panose="020F0502020204030204" pitchFamily="34" charset="0"/>
                    <a:sym typeface="Gill Sans" charset="0"/>
                  </a:rPr>
                  <a:t>.</a:t>
                </a:r>
              </a:p>
            </p:txBody>
          </p:sp>
          <p:sp>
            <p:nvSpPr>
              <p:cNvPr id="10" name="Rectangle 9"/>
              <p:cNvSpPr/>
              <p:nvPr/>
            </p:nvSpPr>
            <p:spPr bwMode="auto">
              <a:xfrm>
                <a:off x="5603787" y="5836554"/>
                <a:ext cx="875844" cy="399899"/>
              </a:xfrm>
              <a:prstGeom prst="rect">
                <a:avLst/>
              </a:prstGeom>
              <a:solidFill>
                <a:schemeClr val="accent3">
                  <a:lumMod val="95000"/>
                </a:schemeClr>
              </a:solidFill>
              <a:ln w="25400" cap="flat" cmpd="sng" algn="ctr">
                <a:noFill/>
                <a:prstDash val="sysDot"/>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fr-FR" sz="1200" dirty="0">
                    <a:solidFill>
                      <a:srgbClr val="000000"/>
                    </a:solidFill>
                    <a:latin typeface="Calibri" panose="020F0502020204030204" pitchFamily="34" charset="0"/>
                    <a:sym typeface="Gill Sans" charset="0"/>
                  </a:rPr>
                  <a:t>Design</a:t>
                </a:r>
              </a:p>
            </p:txBody>
          </p:sp>
          <p:sp>
            <p:nvSpPr>
              <p:cNvPr id="11" name="Rectangle 10"/>
              <p:cNvSpPr/>
              <p:nvPr/>
            </p:nvSpPr>
            <p:spPr bwMode="auto">
              <a:xfrm>
                <a:off x="6489472" y="5836554"/>
                <a:ext cx="875844" cy="399899"/>
              </a:xfrm>
              <a:prstGeom prst="rect">
                <a:avLst/>
              </a:prstGeom>
              <a:solidFill>
                <a:schemeClr val="accent3">
                  <a:lumMod val="95000"/>
                </a:schemeClr>
              </a:solidFill>
              <a:ln w="25400" cap="flat" cmpd="sng" algn="ctr">
                <a:noFill/>
                <a:prstDash val="sysDot"/>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fr-FR" sz="1200" dirty="0" err="1">
                    <a:solidFill>
                      <a:srgbClr val="000000"/>
                    </a:solidFill>
                    <a:latin typeface="Calibri" panose="020F0502020204030204" pitchFamily="34" charset="0"/>
                    <a:sym typeface="Gill Sans" charset="0"/>
                  </a:rPr>
                  <a:t>Implement</a:t>
                </a:r>
                <a:endParaRPr lang="fr-FR" sz="1200" dirty="0">
                  <a:solidFill>
                    <a:srgbClr val="000000"/>
                  </a:solidFill>
                  <a:latin typeface="Calibri" panose="020F0502020204030204" pitchFamily="34" charset="0"/>
                  <a:sym typeface="Gill Sans" charset="0"/>
                </a:endParaRPr>
              </a:p>
            </p:txBody>
          </p:sp>
          <p:sp>
            <p:nvSpPr>
              <p:cNvPr id="12" name="Rectangle 11"/>
              <p:cNvSpPr/>
              <p:nvPr/>
            </p:nvSpPr>
            <p:spPr bwMode="auto">
              <a:xfrm>
                <a:off x="7365316" y="5836554"/>
                <a:ext cx="1169084" cy="399899"/>
              </a:xfrm>
              <a:prstGeom prst="rect">
                <a:avLst/>
              </a:prstGeom>
              <a:solidFill>
                <a:schemeClr val="accent3">
                  <a:lumMod val="95000"/>
                </a:schemeClr>
              </a:solidFill>
              <a:ln w="25400" cap="flat" cmpd="sng" algn="ctr">
                <a:noFill/>
                <a:prstDash val="sysDot"/>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fr-FR" sz="1200" dirty="0">
                    <a:solidFill>
                      <a:srgbClr val="000000"/>
                    </a:solidFill>
                    <a:latin typeface="Calibri" panose="020F0502020204030204" pitchFamily="34" charset="0"/>
                    <a:sym typeface="Gill Sans" charset="0"/>
                  </a:rPr>
                  <a:t>Validation</a:t>
                </a:r>
              </a:p>
            </p:txBody>
          </p:sp>
          <p:cxnSp>
            <p:nvCxnSpPr>
              <p:cNvPr id="14" name="Connecteur droit avec flèche 13"/>
              <p:cNvCxnSpPr/>
              <p:nvPr/>
            </p:nvCxnSpPr>
            <p:spPr bwMode="auto">
              <a:xfrm flipV="1">
                <a:off x="4737784" y="3753731"/>
                <a:ext cx="0" cy="2082823"/>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14"/>
              <p:cNvCxnSpPr/>
              <p:nvPr/>
            </p:nvCxnSpPr>
            <p:spPr bwMode="auto">
              <a:xfrm>
                <a:off x="5613628" y="4147924"/>
                <a:ext cx="0" cy="2090071"/>
              </a:xfrm>
              <a:prstGeom prst="line">
                <a:avLst/>
              </a:prstGeom>
              <a:solidFill>
                <a:schemeClr val="accent1"/>
              </a:solidFill>
              <a:ln w="19050" cap="flat" cmpd="sng" algn="ctr">
                <a:solidFill>
                  <a:srgbClr val="0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eur droit 15"/>
              <p:cNvCxnSpPr/>
              <p:nvPr/>
            </p:nvCxnSpPr>
            <p:spPr bwMode="auto">
              <a:xfrm>
                <a:off x="6489472" y="4147924"/>
                <a:ext cx="0" cy="2090071"/>
              </a:xfrm>
              <a:prstGeom prst="line">
                <a:avLst/>
              </a:prstGeom>
              <a:solidFill>
                <a:schemeClr val="accent1"/>
              </a:solidFill>
              <a:ln w="19050" cap="flat" cmpd="sng" algn="ctr">
                <a:solidFill>
                  <a:srgbClr val="0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eur droit 16"/>
              <p:cNvCxnSpPr/>
              <p:nvPr/>
            </p:nvCxnSpPr>
            <p:spPr bwMode="auto">
              <a:xfrm>
                <a:off x="7365316" y="4147924"/>
                <a:ext cx="0" cy="2090071"/>
              </a:xfrm>
              <a:prstGeom prst="line">
                <a:avLst/>
              </a:prstGeom>
              <a:solidFill>
                <a:schemeClr val="accent1"/>
              </a:solidFill>
              <a:ln w="19050" cap="flat" cmpd="sng" algn="ctr">
                <a:solidFill>
                  <a:srgbClr val="0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eur droit 17"/>
              <p:cNvCxnSpPr/>
              <p:nvPr/>
            </p:nvCxnSpPr>
            <p:spPr bwMode="auto">
              <a:xfrm>
                <a:off x="8534400" y="4147924"/>
                <a:ext cx="0" cy="2088530"/>
              </a:xfrm>
              <a:prstGeom prst="line">
                <a:avLst/>
              </a:prstGeom>
              <a:solidFill>
                <a:schemeClr val="accent1"/>
              </a:solidFill>
              <a:ln w="19050" cap="flat" cmpd="sng" algn="ctr">
                <a:solidFill>
                  <a:srgbClr val="0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ZoneTexte 18"/>
              <p:cNvSpPr txBox="1"/>
              <p:nvPr/>
            </p:nvSpPr>
            <p:spPr>
              <a:xfrm rot="16200000">
                <a:off x="3384052" y="4884373"/>
                <a:ext cx="2334899" cy="338554"/>
              </a:xfrm>
              <a:prstGeom prst="rect">
                <a:avLst/>
              </a:prstGeom>
              <a:noFill/>
            </p:spPr>
            <p:txBody>
              <a:bodyPr wrap="square" rtlCol="0">
                <a:spAutoFit/>
              </a:bodyPr>
              <a:lstStyle/>
              <a:p>
                <a:r>
                  <a:rPr lang="fr-FR" sz="1600" dirty="0">
                    <a:latin typeface="Calibri" panose="020F0502020204030204" pitchFamily="34" charset="0"/>
                  </a:rPr>
                  <a:t>Rate of </a:t>
                </a:r>
                <a:r>
                  <a:rPr lang="fr-FR" sz="1600" dirty="0" err="1">
                    <a:latin typeface="Calibri" panose="020F0502020204030204" pitchFamily="34" charset="0"/>
                  </a:rPr>
                  <a:t>defect</a:t>
                </a:r>
                <a:r>
                  <a:rPr lang="fr-FR" sz="1600" dirty="0">
                    <a:latin typeface="Calibri" panose="020F0502020204030204" pitchFamily="34" charset="0"/>
                  </a:rPr>
                  <a:t> </a:t>
                </a:r>
                <a:r>
                  <a:rPr lang="fr-FR" sz="1600" dirty="0" err="1">
                    <a:latin typeface="Calibri" panose="020F0502020204030204" pitchFamily="34" charset="0"/>
                  </a:rPr>
                  <a:t>discovery</a:t>
                </a:r>
                <a:endParaRPr lang="fr-FR" sz="1600" dirty="0">
                  <a:latin typeface="Calibri" panose="020F0502020204030204" pitchFamily="34" charset="0"/>
                </a:endParaRPr>
              </a:p>
            </p:txBody>
          </p:sp>
        </p:grpSp>
      </p:grpSp>
      <p:grpSp>
        <p:nvGrpSpPr>
          <p:cNvPr id="22" name="Groupe 21"/>
          <p:cNvGrpSpPr/>
          <p:nvPr/>
        </p:nvGrpSpPr>
        <p:grpSpPr>
          <a:xfrm>
            <a:off x="5924693" y="2962103"/>
            <a:ext cx="1886356" cy="1564300"/>
            <a:chOff x="4644008" y="2818605"/>
            <a:chExt cx="3450704" cy="2286031"/>
          </a:xfrm>
        </p:grpSpPr>
        <p:grpSp>
          <p:nvGrpSpPr>
            <p:cNvPr id="29" name="Groupe 28"/>
            <p:cNvGrpSpPr/>
            <p:nvPr/>
          </p:nvGrpSpPr>
          <p:grpSpPr>
            <a:xfrm>
              <a:off x="4644008" y="2818605"/>
              <a:ext cx="3450704" cy="2286031"/>
              <a:chOff x="3407296" y="1484784"/>
              <a:chExt cx="3450704" cy="2286031"/>
            </a:xfrm>
            <a:solidFill>
              <a:schemeClr val="accent1">
                <a:lumMod val="90000"/>
              </a:schemeClr>
            </a:solidFill>
          </p:grpSpPr>
          <p:sp>
            <p:nvSpPr>
              <p:cNvPr id="31" name="Forme libre 30"/>
              <p:cNvSpPr/>
              <p:nvPr/>
            </p:nvSpPr>
            <p:spPr bwMode="auto">
              <a:xfrm>
                <a:off x="3407296" y="1484784"/>
                <a:ext cx="3450704" cy="2286031"/>
              </a:xfrm>
              <a:custGeom>
                <a:avLst/>
                <a:gdLst>
                  <a:gd name="connsiteX0" fmla="*/ 0 w 2514600"/>
                  <a:gd name="connsiteY0" fmla="*/ 2286031 h 2286031"/>
                  <a:gd name="connsiteX1" fmla="*/ 434340 w 2514600"/>
                  <a:gd name="connsiteY1" fmla="*/ 1794541 h 2286031"/>
                  <a:gd name="connsiteX2" fmla="*/ 788670 w 2514600"/>
                  <a:gd name="connsiteY2" fmla="*/ 31 h 2286031"/>
                  <a:gd name="connsiteX3" fmla="*/ 1371600 w 2514600"/>
                  <a:gd name="connsiteY3" fmla="*/ 1748821 h 2286031"/>
                  <a:gd name="connsiteX4" fmla="*/ 2514600 w 2514600"/>
                  <a:gd name="connsiteY4" fmla="*/ 2274601 h 2286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2286031">
                    <a:moveTo>
                      <a:pt x="0" y="2286031"/>
                    </a:moveTo>
                    <a:cubicBezTo>
                      <a:pt x="151447" y="2230786"/>
                      <a:pt x="302895" y="2175541"/>
                      <a:pt x="434340" y="1794541"/>
                    </a:cubicBezTo>
                    <a:cubicBezTo>
                      <a:pt x="565785" y="1413541"/>
                      <a:pt x="632460" y="7651"/>
                      <a:pt x="788670" y="31"/>
                    </a:cubicBezTo>
                    <a:cubicBezTo>
                      <a:pt x="944880" y="-7589"/>
                      <a:pt x="1083945" y="1369726"/>
                      <a:pt x="1371600" y="1748821"/>
                    </a:cubicBezTo>
                    <a:cubicBezTo>
                      <a:pt x="1659255" y="2127916"/>
                      <a:pt x="2314575" y="2194591"/>
                      <a:pt x="2514600" y="2274601"/>
                    </a:cubicBezTo>
                  </a:path>
                </a:pathLst>
              </a:custGeom>
              <a:gr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fr-FR" sz="4200" dirty="0">
                  <a:solidFill>
                    <a:srgbClr val="000000"/>
                  </a:solidFill>
                  <a:latin typeface="Gill Sans" charset="0"/>
                  <a:ea typeface="ヒラギノ角ゴ ProN W3" charset="0"/>
                  <a:cs typeface="ヒラギノ角ゴ ProN W3" charset="0"/>
                  <a:sym typeface="Gill Sans" charset="0"/>
                </a:endParaRPr>
              </a:p>
            </p:txBody>
          </p:sp>
          <p:cxnSp>
            <p:nvCxnSpPr>
              <p:cNvPr id="32" name="Connecteur droit 31"/>
              <p:cNvCxnSpPr>
                <a:stCxn id="31" idx="0"/>
              </p:cNvCxnSpPr>
              <p:nvPr/>
            </p:nvCxnSpPr>
            <p:spPr bwMode="auto">
              <a:xfrm>
                <a:off x="3407296" y="3770815"/>
                <a:ext cx="3450704" cy="0"/>
              </a:xfrm>
              <a:prstGeom prst="line">
                <a:avLst/>
              </a:prstGeom>
              <a:gr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ZoneTexte 29"/>
            <p:cNvSpPr txBox="1"/>
            <p:nvPr/>
          </p:nvSpPr>
          <p:spPr>
            <a:xfrm>
              <a:off x="5335665" y="4258859"/>
              <a:ext cx="880550" cy="494755"/>
            </a:xfrm>
            <a:prstGeom prst="rect">
              <a:avLst/>
            </a:prstGeom>
            <a:noFill/>
          </p:spPr>
          <p:txBody>
            <a:bodyPr wrap="square" rtlCol="0">
              <a:spAutoFit/>
            </a:bodyPr>
            <a:lstStyle/>
            <a:p>
              <a:r>
                <a:rPr lang="fr-FR" sz="1600" dirty="0">
                  <a:latin typeface="Calibri" panose="020F0502020204030204" pitchFamily="34" charset="0"/>
                </a:rPr>
                <a:t>Old</a:t>
              </a:r>
            </a:p>
          </p:txBody>
        </p:sp>
      </p:grpSp>
      <p:grpSp>
        <p:nvGrpSpPr>
          <p:cNvPr id="23" name="Groupe 22"/>
          <p:cNvGrpSpPr/>
          <p:nvPr/>
        </p:nvGrpSpPr>
        <p:grpSpPr>
          <a:xfrm>
            <a:off x="3920042" y="3484992"/>
            <a:ext cx="3517795" cy="1041413"/>
            <a:chOff x="971600" y="3582741"/>
            <a:chExt cx="6435090" cy="1521896"/>
          </a:xfrm>
        </p:grpSpPr>
        <p:grpSp>
          <p:nvGrpSpPr>
            <p:cNvPr id="25" name="Groupe 24"/>
            <p:cNvGrpSpPr/>
            <p:nvPr/>
          </p:nvGrpSpPr>
          <p:grpSpPr>
            <a:xfrm>
              <a:off x="971600" y="3582741"/>
              <a:ext cx="6435090" cy="1521896"/>
              <a:chOff x="1260698" y="1933740"/>
              <a:chExt cx="6435090" cy="1521896"/>
            </a:xfrm>
            <a:solidFill>
              <a:srgbClr val="CCFF99"/>
            </a:solidFill>
          </p:grpSpPr>
          <p:sp>
            <p:nvSpPr>
              <p:cNvPr id="27" name="Forme libre 26"/>
              <p:cNvSpPr/>
              <p:nvPr/>
            </p:nvSpPr>
            <p:spPr bwMode="auto">
              <a:xfrm>
                <a:off x="1260698" y="1933740"/>
                <a:ext cx="6435090" cy="1521895"/>
              </a:xfrm>
              <a:custGeom>
                <a:avLst/>
                <a:gdLst>
                  <a:gd name="connsiteX0" fmla="*/ 0 w 6435090"/>
                  <a:gd name="connsiteY0" fmla="*/ 1754827 h 1754827"/>
                  <a:gd name="connsiteX1" fmla="*/ 297180 w 6435090"/>
                  <a:gd name="connsiteY1" fmla="*/ 1526227 h 1754827"/>
                  <a:gd name="connsiteX2" fmla="*/ 708660 w 6435090"/>
                  <a:gd name="connsiteY2" fmla="*/ 1126177 h 1754827"/>
                  <a:gd name="connsiteX3" fmla="*/ 1314450 w 6435090"/>
                  <a:gd name="connsiteY3" fmla="*/ 337507 h 1754827"/>
                  <a:gd name="connsiteX4" fmla="*/ 1645920 w 6435090"/>
                  <a:gd name="connsiteY4" fmla="*/ 51757 h 1754827"/>
                  <a:gd name="connsiteX5" fmla="*/ 2125980 w 6435090"/>
                  <a:gd name="connsiteY5" fmla="*/ 17467 h 1754827"/>
                  <a:gd name="connsiteX6" fmla="*/ 2491740 w 6435090"/>
                  <a:gd name="connsiteY6" fmla="*/ 246067 h 1754827"/>
                  <a:gd name="connsiteX7" fmla="*/ 2926080 w 6435090"/>
                  <a:gd name="connsiteY7" fmla="*/ 623257 h 1754827"/>
                  <a:gd name="connsiteX8" fmla="*/ 3394710 w 6435090"/>
                  <a:gd name="connsiteY8" fmla="*/ 1103317 h 1754827"/>
                  <a:gd name="connsiteX9" fmla="*/ 4091940 w 6435090"/>
                  <a:gd name="connsiteY9" fmla="*/ 1491937 h 1754827"/>
                  <a:gd name="connsiteX10" fmla="*/ 6435090 w 6435090"/>
                  <a:gd name="connsiteY10" fmla="*/ 1754827 h 175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35090" h="1754827">
                    <a:moveTo>
                      <a:pt x="0" y="1754827"/>
                    </a:moveTo>
                    <a:cubicBezTo>
                      <a:pt x="89535" y="1692914"/>
                      <a:pt x="179070" y="1631002"/>
                      <a:pt x="297180" y="1526227"/>
                    </a:cubicBezTo>
                    <a:cubicBezTo>
                      <a:pt x="415290" y="1421452"/>
                      <a:pt x="539115" y="1324297"/>
                      <a:pt x="708660" y="1126177"/>
                    </a:cubicBezTo>
                    <a:cubicBezTo>
                      <a:pt x="878205" y="928057"/>
                      <a:pt x="1158240" y="516577"/>
                      <a:pt x="1314450" y="337507"/>
                    </a:cubicBezTo>
                    <a:cubicBezTo>
                      <a:pt x="1470660" y="158437"/>
                      <a:pt x="1510665" y="105097"/>
                      <a:pt x="1645920" y="51757"/>
                    </a:cubicBezTo>
                    <a:cubicBezTo>
                      <a:pt x="1781175" y="-1583"/>
                      <a:pt x="1985010" y="-14918"/>
                      <a:pt x="2125980" y="17467"/>
                    </a:cubicBezTo>
                    <a:cubicBezTo>
                      <a:pt x="2266950" y="49852"/>
                      <a:pt x="2358390" y="145102"/>
                      <a:pt x="2491740" y="246067"/>
                    </a:cubicBezTo>
                    <a:cubicBezTo>
                      <a:pt x="2625090" y="347032"/>
                      <a:pt x="2775585" y="480382"/>
                      <a:pt x="2926080" y="623257"/>
                    </a:cubicBezTo>
                    <a:cubicBezTo>
                      <a:pt x="3076575" y="766132"/>
                      <a:pt x="3200400" y="958537"/>
                      <a:pt x="3394710" y="1103317"/>
                    </a:cubicBezTo>
                    <a:cubicBezTo>
                      <a:pt x="3589020" y="1248097"/>
                      <a:pt x="3585210" y="1383352"/>
                      <a:pt x="4091940" y="1491937"/>
                    </a:cubicBezTo>
                    <a:cubicBezTo>
                      <a:pt x="4598670" y="1600522"/>
                      <a:pt x="6435090" y="1754827"/>
                      <a:pt x="6435090" y="1754827"/>
                    </a:cubicBezTo>
                  </a:path>
                </a:pathLst>
              </a:custGeom>
              <a:gr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fr-FR" sz="4200">
                  <a:solidFill>
                    <a:srgbClr val="000000"/>
                  </a:solidFill>
                  <a:latin typeface="Gill Sans" charset="0"/>
                  <a:ea typeface="ヒラギノ角ゴ ProN W3" charset="0"/>
                  <a:cs typeface="ヒラギノ角ゴ ProN W3" charset="0"/>
                  <a:sym typeface="Gill Sans" charset="0"/>
                </a:endParaRPr>
              </a:p>
            </p:txBody>
          </p:sp>
          <p:cxnSp>
            <p:nvCxnSpPr>
              <p:cNvPr id="28" name="Connecteur droit 27"/>
              <p:cNvCxnSpPr>
                <a:endCxn id="27" idx="10"/>
              </p:cNvCxnSpPr>
              <p:nvPr/>
            </p:nvCxnSpPr>
            <p:spPr bwMode="auto">
              <a:xfrm>
                <a:off x="1260698" y="3455635"/>
                <a:ext cx="6435090" cy="1"/>
              </a:xfrm>
              <a:prstGeom prst="line">
                <a:avLst/>
              </a:prstGeom>
              <a:gr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 name="ZoneTexte 25"/>
            <p:cNvSpPr txBox="1"/>
            <p:nvPr/>
          </p:nvSpPr>
          <p:spPr>
            <a:xfrm>
              <a:off x="2379328" y="4227222"/>
              <a:ext cx="1423019" cy="494755"/>
            </a:xfrm>
            <a:prstGeom prst="rect">
              <a:avLst/>
            </a:prstGeom>
            <a:noFill/>
          </p:spPr>
          <p:txBody>
            <a:bodyPr wrap="square" rtlCol="0">
              <a:spAutoFit/>
            </a:bodyPr>
            <a:lstStyle/>
            <a:p>
              <a:r>
                <a:rPr lang="fr-FR" sz="1600" dirty="0">
                  <a:latin typeface="Calibri" panose="020F0502020204030204" pitchFamily="34" charset="0"/>
                </a:rPr>
                <a:t>New</a:t>
              </a:r>
            </a:p>
          </p:txBody>
        </p:sp>
      </p:grpSp>
      <p:sp>
        <p:nvSpPr>
          <p:cNvPr id="24" name="Flèche droite 23"/>
          <p:cNvSpPr/>
          <p:nvPr/>
        </p:nvSpPr>
        <p:spPr bwMode="auto">
          <a:xfrm>
            <a:off x="4038132" y="4991881"/>
            <a:ext cx="4093832" cy="555968"/>
          </a:xfrm>
          <a:prstGeom prst="rightArrow">
            <a:avLst/>
          </a:prstGeom>
          <a:solidFill>
            <a:srgbClr val="CC0000"/>
          </a:solidFill>
          <a:ln w="254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fr-FR" sz="1200" dirty="0">
                <a:solidFill>
                  <a:schemeClr val="bg1"/>
                </a:solidFill>
                <a:latin typeface="Calibri" panose="020F0502020204030204" pitchFamily="34" charset="0"/>
                <a:sym typeface="Gill Sans" charset="0"/>
              </a:rPr>
              <a:t>The </a:t>
            </a:r>
            <a:r>
              <a:rPr lang="fr-FR" sz="1200" dirty="0" err="1">
                <a:solidFill>
                  <a:schemeClr val="bg1"/>
                </a:solidFill>
                <a:latin typeface="Calibri" panose="020F0502020204030204" pitchFamily="34" charset="0"/>
                <a:sym typeface="Gill Sans" charset="0"/>
              </a:rPr>
              <a:t>later</a:t>
            </a:r>
            <a:r>
              <a:rPr lang="fr-FR" sz="1200" dirty="0">
                <a:solidFill>
                  <a:schemeClr val="bg1"/>
                </a:solidFill>
                <a:latin typeface="Calibri" panose="020F0502020204030204" pitchFamily="34" charset="0"/>
                <a:sym typeface="Gill Sans" charset="0"/>
              </a:rPr>
              <a:t> the </a:t>
            </a:r>
            <a:r>
              <a:rPr lang="fr-FR" sz="1200" dirty="0" err="1">
                <a:solidFill>
                  <a:schemeClr val="bg1"/>
                </a:solidFill>
                <a:latin typeface="Calibri" panose="020F0502020204030204" pitchFamily="34" charset="0"/>
                <a:sym typeface="Gill Sans" charset="0"/>
              </a:rPr>
              <a:t>detection</a:t>
            </a:r>
            <a:r>
              <a:rPr lang="fr-FR" sz="1200" dirty="0">
                <a:solidFill>
                  <a:schemeClr val="bg1"/>
                </a:solidFill>
                <a:latin typeface="Calibri" panose="020F0502020204030204" pitchFamily="34" charset="0"/>
                <a:sym typeface="Gill Sans" charset="0"/>
              </a:rPr>
              <a:t>, the more </a:t>
            </a:r>
            <a:r>
              <a:rPr lang="fr-FR" sz="1200" dirty="0" err="1">
                <a:solidFill>
                  <a:schemeClr val="bg1"/>
                </a:solidFill>
                <a:latin typeface="Calibri" panose="020F0502020204030204" pitchFamily="34" charset="0"/>
                <a:sym typeface="Gill Sans" charset="0"/>
              </a:rPr>
              <a:t>expensive</a:t>
            </a:r>
            <a:r>
              <a:rPr lang="fr-FR" sz="1200" dirty="0">
                <a:solidFill>
                  <a:schemeClr val="bg1"/>
                </a:solidFill>
                <a:latin typeface="Calibri" panose="020F0502020204030204" pitchFamily="34" charset="0"/>
                <a:sym typeface="Gill Sans" charset="0"/>
              </a:rPr>
              <a:t> the correction</a:t>
            </a:r>
          </a:p>
        </p:txBody>
      </p:sp>
      <p:sp>
        <p:nvSpPr>
          <p:cNvPr id="33" name="Title 1"/>
          <p:cNvSpPr txBox="1">
            <a:spLocks/>
          </p:cNvSpPr>
          <p:nvPr/>
        </p:nvSpPr>
        <p:spPr>
          <a:xfrm>
            <a:off x="669284" y="-55517"/>
            <a:ext cx="10473881" cy="83820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rPr>
              <a:t>General objective of modern design methodology</a:t>
            </a:r>
            <a:endParaRPr lang="en-US" b="1" dirty="0">
              <a:solidFill>
                <a:schemeClr val="bg1"/>
              </a:solidFill>
            </a:endParaRPr>
          </a:p>
        </p:txBody>
      </p:sp>
      <p:sp>
        <p:nvSpPr>
          <p:cNvPr id="34" name="Content Placeholder 2"/>
          <p:cNvSpPr>
            <a:spLocks noGrp="1"/>
          </p:cNvSpPr>
          <p:nvPr>
            <p:ph idx="1"/>
          </p:nvPr>
        </p:nvSpPr>
        <p:spPr>
          <a:xfrm>
            <a:off x="1692058" y="935169"/>
            <a:ext cx="8965281" cy="2336800"/>
          </a:xfrm>
        </p:spPr>
        <p:txBody>
          <a:bodyPr/>
          <a:lstStyle/>
          <a:p>
            <a:r>
              <a:rPr lang="en-US" dirty="0" smtClean="0"/>
              <a:t>Objective is to make sure that design flaws are found and corrected as early as possible</a:t>
            </a:r>
            <a:endParaRPr lang="en-US" dirty="0"/>
          </a:p>
        </p:txBody>
      </p:sp>
      <p:sp>
        <p:nvSpPr>
          <p:cNvPr id="35" name="Content Placeholder 2"/>
          <p:cNvSpPr txBox="1">
            <a:spLocks/>
          </p:cNvSpPr>
          <p:nvPr/>
        </p:nvSpPr>
        <p:spPr>
          <a:xfrm>
            <a:off x="1271096" y="5784837"/>
            <a:ext cx="11026113" cy="233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SSN, Simulink, real-time simulators are all parts of this approach</a:t>
            </a:r>
            <a:endParaRPr lang="en-US" dirty="0"/>
          </a:p>
        </p:txBody>
      </p:sp>
    </p:spTree>
    <p:extLst>
      <p:ext uri="{BB962C8B-B14F-4D97-AF65-F5344CB8AC3E}">
        <p14:creationId xmlns:p14="http://schemas.microsoft.com/office/powerpoint/2010/main" val="198704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250"/>
                                        <p:tgtEl>
                                          <p:spTgt spid="23"/>
                                        </p:tgtEl>
                                      </p:cBhvr>
                                    </p:animEffect>
                                  </p:childTnLst>
                                </p:cTn>
                              </p:par>
                            </p:childTnLst>
                          </p:cTn>
                        </p:par>
                        <p:par>
                          <p:cTn id="12" fill="hold">
                            <p:stCondLst>
                              <p:cond delay="175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250"/>
                                        <p:tgtEl>
                                          <p:spTgt spid="22"/>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125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About SSN</a:t>
            </a:r>
          </a:p>
          <a:p>
            <a:pPr marL="0" indent="0">
              <a:buNone/>
            </a:pPr>
            <a:r>
              <a:rPr lang="en-US" dirty="0" smtClean="0"/>
              <a:t>About machine models</a:t>
            </a:r>
            <a:endParaRPr lang="en-US" dirty="0"/>
          </a:p>
        </p:txBody>
      </p:sp>
    </p:spTree>
    <p:extLst>
      <p:ext uri="{BB962C8B-B14F-4D97-AF65-F5344CB8AC3E}">
        <p14:creationId xmlns:p14="http://schemas.microsoft.com/office/powerpoint/2010/main" val="4234251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Title 1"/>
          <p:cNvSpPr>
            <a:spLocks noGrp="1"/>
          </p:cNvSpPr>
          <p:nvPr>
            <p:ph type="title"/>
          </p:nvPr>
        </p:nvSpPr>
        <p:spPr>
          <a:xfrm>
            <a:off x="1843076" y="-208229"/>
            <a:ext cx="10515600" cy="1325563"/>
          </a:xfrm>
        </p:spPr>
        <p:txBody>
          <a:bodyPr>
            <a:normAutofit/>
          </a:bodyPr>
          <a:lstStyle/>
          <a:p>
            <a:r>
              <a:rPr lang="en-US" b="1" dirty="0" smtClean="0">
                <a:solidFill>
                  <a:schemeClr val="bg1"/>
                </a:solidFill>
              </a:rPr>
              <a:t>SSN: state-space method in EMTP</a:t>
            </a:r>
            <a:endParaRPr lang="sv-SE" b="1" dirty="0">
              <a:solidFill>
                <a:schemeClr val="bg1"/>
              </a:solidFill>
            </a:endParaRPr>
          </a:p>
        </p:txBody>
      </p:sp>
      <p:sp>
        <p:nvSpPr>
          <p:cNvPr id="24" name="Content Placeholder 2"/>
          <p:cNvSpPr>
            <a:spLocks noGrp="1"/>
          </p:cNvSpPr>
          <p:nvPr>
            <p:ph idx="1"/>
          </p:nvPr>
        </p:nvSpPr>
        <p:spPr>
          <a:xfrm>
            <a:off x="358157" y="863824"/>
            <a:ext cx="11456234" cy="4351338"/>
          </a:xfrm>
        </p:spPr>
        <p:txBody>
          <a:bodyPr>
            <a:noAutofit/>
          </a:bodyPr>
          <a:lstStyle/>
          <a:p>
            <a:pPr marL="342900" indent="-342900"/>
            <a:r>
              <a:rPr lang="en-US" dirty="0" smtClean="0"/>
              <a:t>The State-Space-Nodal (SSN) is much like </a:t>
            </a:r>
            <a:r>
              <a:rPr lang="en-US" dirty="0" err="1" smtClean="0"/>
              <a:t>Dommel’s</a:t>
            </a:r>
            <a:r>
              <a:rPr lang="en-US" dirty="0" smtClean="0"/>
              <a:t> EMTP</a:t>
            </a:r>
          </a:p>
          <a:p>
            <a:pPr marL="342900" indent="-342900"/>
            <a:r>
              <a:rPr lang="en-US" dirty="0" smtClean="0"/>
              <a:t>Differences in SSN:</a:t>
            </a:r>
          </a:p>
          <a:p>
            <a:pPr marL="800100" lvl="1" indent="-342900"/>
            <a:r>
              <a:rPr lang="en-US" dirty="0" smtClean="0"/>
              <a:t>Branches/groups/partitions are user defined</a:t>
            </a:r>
          </a:p>
          <a:p>
            <a:pPr marL="800100" lvl="1" indent="-342900"/>
            <a:r>
              <a:rPr lang="en-US" dirty="0"/>
              <a:t>Branches/groups/partitions </a:t>
            </a:r>
            <a:r>
              <a:rPr lang="en-US" dirty="0" smtClean="0"/>
              <a:t>use state-space ABCD formulation</a:t>
            </a:r>
            <a:endParaRPr lang="en-US" dirty="0"/>
          </a:p>
          <a:p>
            <a:pPr marL="342900" indent="-342900"/>
            <a:r>
              <a:rPr lang="en-US" dirty="0" err="1" smtClean="0"/>
              <a:t>ARTEMiS</a:t>
            </a:r>
            <a:r>
              <a:rPr lang="en-US" dirty="0" smtClean="0"/>
              <a:t>-SSN is real-time add-on to Simulink SimPowerSystems </a:t>
            </a:r>
            <a:r>
              <a:rPr lang="en-US" dirty="0" err="1" smtClean="0"/>
              <a:t>blockset</a:t>
            </a:r>
            <a:r>
              <a:rPr lang="en-US" dirty="0" smtClean="0"/>
              <a:t>.</a:t>
            </a:r>
          </a:p>
        </p:txBody>
      </p:sp>
      <p:sp>
        <p:nvSpPr>
          <p:cNvPr id="16" name="Slide Number Placeholder 15"/>
          <p:cNvSpPr>
            <a:spLocks noGrp="1"/>
          </p:cNvSpPr>
          <p:nvPr>
            <p:ph type="sldNum" sz="quarter" idx="12"/>
          </p:nvPr>
        </p:nvSpPr>
        <p:spPr/>
        <p:txBody>
          <a:bodyPr/>
          <a:lstStyle/>
          <a:p>
            <a:fld id="{680D72F4-1C41-4187-A4BC-492CF086CF40}" type="slidenum">
              <a:rPr lang="sv-SE" smtClean="0">
                <a:solidFill>
                  <a:schemeClr val="tx1"/>
                </a:solidFill>
              </a:rPr>
              <a:pPr/>
              <a:t>9</a:t>
            </a:fld>
            <a:endParaRPr lang="sv-SE">
              <a:solidFill>
                <a:schemeClr val="tx1"/>
              </a:solidFill>
            </a:endParaRPr>
          </a:p>
        </p:txBody>
      </p:sp>
      <p:sp>
        <p:nvSpPr>
          <p:cNvPr id="10"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2" name="Rectangle 1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2" name="Picture 1"/>
          <p:cNvPicPr>
            <a:picLocks noChangeAspect="1"/>
          </p:cNvPicPr>
          <p:nvPr/>
        </p:nvPicPr>
        <p:blipFill>
          <a:blip r:embed="rId2"/>
          <a:stretch>
            <a:fillRect/>
          </a:stretch>
        </p:blipFill>
        <p:spPr>
          <a:xfrm>
            <a:off x="1524001" y="3258019"/>
            <a:ext cx="8942857" cy="3914286"/>
          </a:xfrm>
          <a:prstGeom prst="rect">
            <a:avLst/>
          </a:prstGeom>
        </p:spPr>
      </p:pic>
    </p:spTree>
    <p:extLst>
      <p:ext uri="{BB962C8B-B14F-4D97-AF65-F5344CB8AC3E}">
        <p14:creationId xmlns:p14="http://schemas.microsoft.com/office/powerpoint/2010/main" val="331604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fade">
                                      <p:cBhvr>
                                        <p:cTn id="17" dur="500"/>
                                        <p:tgtEl>
                                          <p:spTgt spid="2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xEl>
                                              <p:pRg st="2" end="2"/>
                                            </p:txEl>
                                          </p:spTgt>
                                        </p:tgtEl>
                                        <p:attrNameLst>
                                          <p:attrName>style.visibility</p:attrName>
                                        </p:attrNameLst>
                                      </p:cBhvr>
                                      <p:to>
                                        <p:strVal val="visible"/>
                                      </p:to>
                                    </p:set>
                                    <p:animEffect transition="in" filter="fade">
                                      <p:cBhvr>
                                        <p:cTn id="20" dur="500"/>
                                        <p:tgtEl>
                                          <p:spTgt spid="24">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xEl>
                                              <p:pRg st="3" end="3"/>
                                            </p:txEl>
                                          </p:spTgt>
                                        </p:tgtEl>
                                        <p:attrNameLst>
                                          <p:attrName>style.visibility</p:attrName>
                                        </p:attrNameLst>
                                      </p:cBhvr>
                                      <p:to>
                                        <p:strVal val="visible"/>
                                      </p:to>
                                    </p:set>
                                    <p:animEffect transition="in" filter="fade">
                                      <p:cBhvr>
                                        <p:cTn id="23" dur="500"/>
                                        <p:tgtEl>
                                          <p:spTgt spid="2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xEl>
                                              <p:pRg st="4" end="4"/>
                                            </p:txEl>
                                          </p:spTgt>
                                        </p:tgtEl>
                                        <p:attrNameLst>
                                          <p:attrName>style.visibility</p:attrName>
                                        </p:attrNameLst>
                                      </p:cBhvr>
                                      <p:to>
                                        <p:strVal val="visible"/>
                                      </p:to>
                                    </p:set>
                                    <p:animEffect transition="in" filter="fade">
                                      <p:cBhvr>
                                        <p:cTn id="28"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715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25182</TotalTime>
  <Words>2069</Words>
  <Application>Microsoft Office PowerPoint</Application>
  <PresentationFormat>Widescreen</PresentationFormat>
  <Paragraphs>242</Paragraphs>
  <Slides>24</Slides>
  <Notes>15</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ＭＳ Ｐゴシック</vt:lpstr>
      <vt:lpstr>Arial</vt:lpstr>
      <vt:lpstr>Calibri</vt:lpstr>
      <vt:lpstr>Calibri Light</vt:lpstr>
      <vt:lpstr>Gill Sans</vt:lpstr>
      <vt:lpstr>Symbol</vt:lpstr>
      <vt:lpstr>Times New Roman</vt:lpstr>
      <vt:lpstr>Wingdings</vt:lpstr>
      <vt:lpstr>Wingdings 2</vt:lpstr>
      <vt:lpstr>ヒラギノ角ゴ ProN W3</vt:lpstr>
      <vt:lpstr>Office Theme</vt:lpstr>
      <vt:lpstr>PowerPoint Presentation</vt:lpstr>
      <vt:lpstr>Work objective and motivation</vt:lpstr>
      <vt:lpstr>PowerPoint Presentation</vt:lpstr>
      <vt:lpstr>             Modern controlled-process design methodology</vt:lpstr>
      <vt:lpstr>Model-based Design (simplified)</vt:lpstr>
      <vt:lpstr>Model-based design and real-time simulators</vt:lpstr>
      <vt:lpstr>PowerPoint Presentation</vt:lpstr>
      <vt:lpstr>PowerPoint Presentation</vt:lpstr>
      <vt:lpstr>SSN: state-space method in EMTP</vt:lpstr>
      <vt:lpstr>PowerPoint Presentation</vt:lpstr>
      <vt:lpstr>Machine solver methods</vt:lpstr>
      <vt:lpstr>PowerPoint Presentation</vt:lpstr>
      <vt:lpstr>State-space method remedy for machines: RC-snubbers</vt:lpstr>
      <vt:lpstr>SSN Synchronous machines</vt:lpstr>
      <vt:lpstr>SSN Synchronous machines (2)</vt:lpstr>
      <vt:lpstr>SSN Asynchronous machines</vt:lpstr>
      <vt:lpstr>SSN Permanent magnet synchronous machines</vt:lpstr>
      <vt:lpstr>Conclusion</vt:lpstr>
      <vt:lpstr>PowerPoint Presentation</vt:lpstr>
      <vt:lpstr>PowerPoint Presentation</vt:lpstr>
      <vt:lpstr>Real-time performance</vt:lpstr>
      <vt:lpstr>State-Space Nodal (SSN) Solver for Parallel RT-sim</vt:lpstr>
      <vt:lpstr>Parallel State-Space Nodal Solver (SSN)</vt:lpstr>
      <vt:lpstr>eMEGAsim hardware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Solvers for real-time simulation of power electronics</dc:title>
  <dc:creator>ChristianD</dc:creator>
  <cp:lastModifiedBy>ChristianD</cp:lastModifiedBy>
  <cp:revision>67</cp:revision>
  <cp:lastPrinted>2016-09-13T15:11:52Z</cp:lastPrinted>
  <dcterms:created xsi:type="dcterms:W3CDTF">2016-08-31T15:02:39Z</dcterms:created>
  <dcterms:modified xsi:type="dcterms:W3CDTF">2018-10-15T19:07:52Z</dcterms:modified>
</cp:coreProperties>
</file>