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38" r:id="rId2"/>
  </p:sldMasterIdLst>
  <p:notesMasterIdLst>
    <p:notesMasterId r:id="rId65"/>
  </p:notesMasterIdLst>
  <p:sldIdLst>
    <p:sldId id="288" r:id="rId3"/>
    <p:sldId id="348" r:id="rId4"/>
    <p:sldId id="276" r:id="rId5"/>
    <p:sldId id="286" r:id="rId6"/>
    <p:sldId id="282" r:id="rId7"/>
    <p:sldId id="269" r:id="rId8"/>
    <p:sldId id="289" r:id="rId9"/>
    <p:sldId id="317" r:id="rId10"/>
    <p:sldId id="279" r:id="rId11"/>
    <p:sldId id="297" r:id="rId12"/>
    <p:sldId id="298" r:id="rId13"/>
    <p:sldId id="299" r:id="rId14"/>
    <p:sldId id="300" r:id="rId15"/>
    <p:sldId id="301" r:id="rId16"/>
    <p:sldId id="303" r:id="rId17"/>
    <p:sldId id="315" r:id="rId18"/>
    <p:sldId id="316" r:id="rId19"/>
    <p:sldId id="304" r:id="rId20"/>
    <p:sldId id="333" r:id="rId21"/>
    <p:sldId id="305" r:id="rId22"/>
    <p:sldId id="302" r:id="rId23"/>
    <p:sldId id="296" r:id="rId24"/>
    <p:sldId id="306" r:id="rId25"/>
    <p:sldId id="307" r:id="rId26"/>
    <p:sldId id="308" r:id="rId27"/>
    <p:sldId id="345" r:id="rId28"/>
    <p:sldId id="294" r:id="rId29"/>
    <p:sldId id="346" r:id="rId30"/>
    <p:sldId id="295" r:id="rId31"/>
    <p:sldId id="283" r:id="rId32"/>
    <p:sldId id="274" r:id="rId33"/>
    <p:sldId id="309" r:id="rId34"/>
    <p:sldId id="310" r:id="rId35"/>
    <p:sldId id="311" r:id="rId36"/>
    <p:sldId id="312" r:id="rId37"/>
    <p:sldId id="313" r:id="rId38"/>
    <p:sldId id="314" r:id="rId39"/>
    <p:sldId id="275" r:id="rId40"/>
    <p:sldId id="318" r:id="rId41"/>
    <p:sldId id="319" r:id="rId42"/>
    <p:sldId id="320" r:id="rId43"/>
    <p:sldId id="321" r:id="rId44"/>
    <p:sldId id="322" r:id="rId45"/>
    <p:sldId id="343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42" r:id="rId57"/>
    <p:sldId id="334" r:id="rId58"/>
    <p:sldId id="335" r:id="rId59"/>
    <p:sldId id="336" r:id="rId60"/>
    <p:sldId id="337" r:id="rId61"/>
    <p:sldId id="338" r:id="rId62"/>
    <p:sldId id="339" r:id="rId63"/>
    <p:sldId id="340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9D1"/>
    <a:srgbClr val="A6CFF0"/>
    <a:srgbClr val="1F379D"/>
    <a:srgbClr val="1F4F7B"/>
    <a:srgbClr val="28659C"/>
    <a:srgbClr val="3650D2"/>
    <a:srgbClr val="223B64"/>
    <a:srgbClr val="423A51"/>
    <a:srgbClr val="FFFFFF"/>
    <a:srgbClr val="D3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86943" autoAdjust="0"/>
  </p:normalViewPr>
  <p:slideViewPr>
    <p:cSldViewPr snapToGrid="0">
      <p:cViewPr varScale="1">
        <p:scale>
          <a:sx n="80" d="100"/>
          <a:sy n="80" d="100"/>
        </p:scale>
        <p:origin x="210" y="102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242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02BFC-AB62-4BBE-A20F-D458F6226D32}" type="datetimeFigureOut">
              <a:rPr lang="en-CA" smtClean="0"/>
              <a:t>07/09/2018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06D7-03DF-44F8-85D7-FC2D0DB68C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05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117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65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12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188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9D56E1-219F-4C7E-97D8-4ACB7297DDBE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30250"/>
            <a:ext cx="6399212" cy="3600450"/>
          </a:xfrm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12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426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414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16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215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970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81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266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999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C70CBA5-59D1-44DC-BF62-DC282F1937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17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1982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343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687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32547-CB1A-41A7-AC1A-4A5C7F319C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19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32547-CB1A-41A7-AC1A-4A5C7F319C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11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32547-CB1A-41A7-AC1A-4A5C7F319C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51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32547-CB1A-41A7-AC1A-4A5C7F319C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5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32547-CB1A-41A7-AC1A-4A5C7F319C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7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006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97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64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C70CBA5-59D1-44DC-BF62-DC282F19378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2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C70CBA5-59D1-44DC-BF62-DC282F19378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5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C70CBA5-59D1-44DC-BF62-DC282F19378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97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C70CBA5-59D1-44DC-BF62-DC282F19378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41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C70CBA5-59D1-44DC-BF62-DC282F19378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88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7A83C-A58F-4BC5-A712-F1A94DA2F606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87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3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006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40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5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106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9D56E1-219F-4C7E-97D8-4ACB7297DDBE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30250"/>
            <a:ext cx="6399212" cy="3600450"/>
          </a:xfrm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63325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E7479-519A-460C-8F4D-CB286F80D63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26642887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E7479-519A-460C-8F4D-CB286F80D63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7441220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78A7A-8663-4310-9606-AECB0A562F6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21736995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20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59900" eaLnBrk="0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785372" indent="-302066" algn="l" defTabSz="959900" eaLnBrk="0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08265" indent="-241653" algn="l" defTabSz="959900" eaLnBrk="0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691571" indent="-241653" algn="l" defTabSz="959900" eaLnBrk="0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174878" indent="-241653" algn="l" defTabSz="959900" eaLnBrk="0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658184" indent="-241653" defTabSz="9599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141490" indent="-241653" defTabSz="9599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624796" indent="-241653" defTabSz="9599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108102" indent="-241653" defTabSz="9599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7D0A6D-2EEC-4E75-89F6-5F561BDE67BC}" type="slidenum">
              <a:rPr kumimoji="0" lang="en-US" altLang="en-US" smtClean="0"/>
              <a:pPr algn="r" eaLnBrk="1" hangingPunct="1">
                <a:spcBef>
                  <a:spcPct val="0"/>
                </a:spcBef>
              </a:pPr>
              <a:t>57</a:t>
            </a:fld>
            <a:endParaRPr kumimoji="0"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232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D9972-4CCA-4E81-A039-0C45BC859185}" type="slidenum">
              <a:rPr lang="en-US"/>
              <a:pPr/>
              <a:t>58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9738" y="736600"/>
            <a:ext cx="6418262" cy="3611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3827" y="4568906"/>
            <a:ext cx="5330613" cy="43488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3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905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F79E-260A-4C63-9173-A81CD69D4F5E}" type="slidenum">
              <a:rPr lang="en-US"/>
              <a:pPr/>
              <a:t>59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9738" y="736600"/>
            <a:ext cx="6418262" cy="3611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3827" y="4568906"/>
            <a:ext cx="5330613" cy="43488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756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7A83C-A58F-4BC5-A712-F1A94DA2F606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58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50BAB4-B141-4A44-8ABF-4848DFA3A1BF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36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065F2-89ED-4980-AB20-C62E2288E894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9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8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A038-0C26-4051-AC20-283D93E7642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8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343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D7-03DF-44F8-85D7-FC2D0DB68CB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470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4" y="-1211037"/>
            <a:ext cx="13311051" cy="83194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75" y="6469063"/>
            <a:ext cx="2743200" cy="252412"/>
          </a:xfrm>
          <a:prstGeom prst="rect">
            <a:avLst/>
          </a:prstGeom>
        </p:spPr>
        <p:txBody>
          <a:bodyPr/>
          <a:lstStyle/>
          <a:p>
            <a:fld id="{2B163D0E-EACB-4238-B876-4C3BC87B38E0}" type="datetimeFigureOut">
              <a:rPr lang="en-CA" smtClean="0"/>
              <a:t>07/09/2018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9063"/>
            <a:ext cx="4114800" cy="25241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469063"/>
            <a:ext cx="2743200" cy="252412"/>
          </a:xfrm>
          <a:prstGeom prst="rect">
            <a:avLst/>
          </a:prstGeom>
        </p:spPr>
        <p:txBody>
          <a:bodyPr/>
          <a:lstStyle/>
          <a:p>
            <a:fld id="{19446A89-EB6B-4A74-AFD1-2BF03CE46E20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053261"/>
            <a:ext cx="1405619" cy="11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38337" y="719821"/>
            <a:ext cx="1091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2015 International Symposium on Smart Electric Distribution Systems and Technologies (EDST)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CIGRE SC C6 Colloquium, Vienna, Austria - September 8-11, 2015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1028698"/>
            <a:ext cx="4362450" cy="10287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28697"/>
            <a:ext cx="6513512" cy="53530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576" y="2057399"/>
            <a:ext cx="4362450" cy="43243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36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5095" cy="6848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9016" y="225279"/>
            <a:ext cx="3761905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4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D05CB1EC-D723-434D-B06C-26F706C849B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22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D05CB1EC-D723-434D-B06C-26F706C849B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4349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40768"/>
            <a:ext cx="11328400" cy="5112568"/>
          </a:xfrm>
        </p:spPr>
        <p:txBody>
          <a:bodyPr/>
          <a:lstStyle>
            <a:lvl1pPr>
              <a:defRPr>
                <a:solidFill>
                  <a:srgbClr val="013668"/>
                </a:solidFill>
              </a:defRPr>
            </a:lvl1pPr>
            <a:lvl2pPr>
              <a:defRPr sz="2000">
                <a:solidFill>
                  <a:srgbClr val="013668"/>
                </a:solidFill>
              </a:defRPr>
            </a:lvl2pPr>
            <a:lvl3pPr>
              <a:defRPr sz="1800">
                <a:solidFill>
                  <a:srgbClr val="013668"/>
                </a:solidFill>
              </a:defRPr>
            </a:lvl3pPr>
            <a:lvl4pPr>
              <a:defRPr sz="1800">
                <a:solidFill>
                  <a:srgbClr val="013668"/>
                </a:solidFill>
              </a:defRPr>
            </a:lvl4pPr>
            <a:lvl5pPr>
              <a:defRPr sz="1800">
                <a:solidFill>
                  <a:srgbClr val="0136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84AB6CF7-AFFB-449F-BCDF-1A61235E34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9488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40768"/>
            <a:ext cx="11328400" cy="5112568"/>
          </a:xfrm>
        </p:spPr>
        <p:txBody>
          <a:bodyPr/>
          <a:lstStyle>
            <a:lvl1pPr>
              <a:defRPr>
                <a:solidFill>
                  <a:srgbClr val="013668"/>
                </a:solidFill>
              </a:defRPr>
            </a:lvl1pPr>
            <a:lvl2pPr>
              <a:defRPr sz="2000">
                <a:solidFill>
                  <a:srgbClr val="013668"/>
                </a:solidFill>
              </a:defRPr>
            </a:lvl2pPr>
            <a:lvl3pPr>
              <a:defRPr sz="1800">
                <a:solidFill>
                  <a:srgbClr val="013668"/>
                </a:solidFill>
              </a:defRPr>
            </a:lvl3pPr>
            <a:lvl4pPr>
              <a:defRPr sz="1800">
                <a:solidFill>
                  <a:srgbClr val="013668"/>
                </a:solidFill>
              </a:defRPr>
            </a:lvl4pPr>
            <a:lvl5pPr>
              <a:defRPr sz="1800">
                <a:solidFill>
                  <a:srgbClr val="0136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84AB6CF7-AFFB-449F-BCDF-1A61235E34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9595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40768"/>
            <a:ext cx="11328400" cy="5112568"/>
          </a:xfrm>
        </p:spPr>
        <p:txBody>
          <a:bodyPr/>
          <a:lstStyle>
            <a:lvl1pPr>
              <a:defRPr>
                <a:solidFill>
                  <a:srgbClr val="013668"/>
                </a:solidFill>
              </a:defRPr>
            </a:lvl1pPr>
            <a:lvl2pPr>
              <a:defRPr sz="2000">
                <a:solidFill>
                  <a:srgbClr val="013668"/>
                </a:solidFill>
              </a:defRPr>
            </a:lvl2pPr>
            <a:lvl3pPr>
              <a:defRPr sz="1800">
                <a:solidFill>
                  <a:srgbClr val="013668"/>
                </a:solidFill>
              </a:defRPr>
            </a:lvl3pPr>
            <a:lvl4pPr>
              <a:defRPr sz="1800">
                <a:solidFill>
                  <a:srgbClr val="013668"/>
                </a:solidFill>
              </a:defRPr>
            </a:lvl4pPr>
            <a:lvl5pPr>
              <a:defRPr sz="1800">
                <a:solidFill>
                  <a:srgbClr val="0136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84AB6CF7-AFFB-449F-BCDF-1A61235E34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465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1" y="1"/>
            <a:ext cx="10974916" cy="574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CDB0C41-C4F4-414F-B26A-0A73D4F083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083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31800" y="1340768"/>
            <a:ext cx="5568189" cy="5112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4"/>
          </p:nvPr>
        </p:nvSpPr>
        <p:spPr>
          <a:xfrm>
            <a:off x="6192011" y="1340768"/>
            <a:ext cx="5568619" cy="5112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4640A1AE-3A19-4E8B-A5ED-392E649A7C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1144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40768"/>
            <a:ext cx="11328400" cy="5112568"/>
          </a:xfrm>
        </p:spPr>
        <p:txBody>
          <a:bodyPr/>
          <a:lstStyle>
            <a:lvl1pPr>
              <a:defRPr>
                <a:solidFill>
                  <a:srgbClr val="013668"/>
                </a:solidFill>
              </a:defRPr>
            </a:lvl1pPr>
            <a:lvl2pPr>
              <a:defRPr sz="2000">
                <a:solidFill>
                  <a:srgbClr val="013668"/>
                </a:solidFill>
              </a:defRPr>
            </a:lvl2pPr>
            <a:lvl3pPr>
              <a:defRPr sz="1800">
                <a:solidFill>
                  <a:srgbClr val="013668"/>
                </a:solidFill>
              </a:defRPr>
            </a:lvl3pPr>
            <a:lvl4pPr>
              <a:defRPr sz="1800">
                <a:solidFill>
                  <a:srgbClr val="013668"/>
                </a:solidFill>
              </a:defRPr>
            </a:lvl4pPr>
            <a:lvl5pPr>
              <a:defRPr sz="1800">
                <a:solidFill>
                  <a:srgbClr val="0136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84AB6CF7-AFFB-449F-BCDF-1A61235E34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874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32" y="990599"/>
            <a:ext cx="10737397" cy="5336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92" y="6327319"/>
            <a:ext cx="729740" cy="4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04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40768"/>
            <a:ext cx="11328400" cy="5112568"/>
          </a:xfrm>
        </p:spPr>
        <p:txBody>
          <a:bodyPr/>
          <a:lstStyle>
            <a:lvl1pPr>
              <a:defRPr>
                <a:solidFill>
                  <a:srgbClr val="013668"/>
                </a:solidFill>
              </a:defRPr>
            </a:lvl1pPr>
            <a:lvl2pPr>
              <a:defRPr sz="2000">
                <a:solidFill>
                  <a:srgbClr val="013668"/>
                </a:solidFill>
              </a:defRPr>
            </a:lvl2pPr>
            <a:lvl3pPr>
              <a:defRPr sz="1800">
                <a:solidFill>
                  <a:srgbClr val="013668"/>
                </a:solidFill>
              </a:defRPr>
            </a:lvl3pPr>
            <a:lvl4pPr>
              <a:defRPr sz="1800">
                <a:solidFill>
                  <a:srgbClr val="013668"/>
                </a:solidFill>
              </a:defRPr>
            </a:lvl4pPr>
            <a:lvl5pPr>
              <a:defRPr sz="1800">
                <a:solidFill>
                  <a:srgbClr val="0136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84AB6CF7-AFFB-449F-BCDF-1A61235E34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3473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philippeb.OPALRT\Desktop\Untitled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" y="2709168"/>
            <a:ext cx="12192000" cy="1007864"/>
          </a:xfrm>
        </p:spPr>
        <p:txBody>
          <a:bodyPr/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3789040"/>
            <a:ext cx="12192000" cy="360040"/>
          </a:xfrm>
        </p:spPr>
        <p:txBody>
          <a:bodyPr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6011" y="6021289"/>
            <a:ext cx="4751851" cy="288925"/>
          </a:xfrm>
        </p:spPr>
        <p:txBody>
          <a:bodyPr/>
          <a:lstStyle>
            <a:lvl1pPr algn="l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6011" y="6525345"/>
            <a:ext cx="3983765" cy="216917"/>
          </a:xfrm>
        </p:spPr>
        <p:txBody>
          <a:bodyPr/>
          <a:lstStyle>
            <a:lvl1pPr algn="l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72C84FAA-ADC8-445C-9003-AB374C4055D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399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40768"/>
            <a:ext cx="11328400" cy="5112568"/>
          </a:xfrm>
        </p:spPr>
        <p:txBody>
          <a:bodyPr/>
          <a:lstStyle>
            <a:lvl1pPr>
              <a:defRPr>
                <a:solidFill>
                  <a:srgbClr val="013668"/>
                </a:solidFill>
              </a:defRPr>
            </a:lvl1pPr>
            <a:lvl2pPr>
              <a:defRPr sz="2000">
                <a:solidFill>
                  <a:srgbClr val="013668"/>
                </a:solidFill>
              </a:defRPr>
            </a:lvl2pPr>
            <a:lvl3pPr>
              <a:defRPr sz="1800">
                <a:solidFill>
                  <a:srgbClr val="013668"/>
                </a:solidFill>
              </a:defRPr>
            </a:lvl3pPr>
            <a:lvl4pPr>
              <a:defRPr sz="1800">
                <a:solidFill>
                  <a:srgbClr val="013668"/>
                </a:solidFill>
              </a:defRPr>
            </a:lvl4pPr>
            <a:lvl5pPr>
              <a:defRPr sz="1800">
                <a:solidFill>
                  <a:srgbClr val="0136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84AB6CF7-AFFB-449F-BCDF-1A61235E34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3197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31800" y="1340768"/>
            <a:ext cx="5568189" cy="5112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4"/>
          </p:nvPr>
        </p:nvSpPr>
        <p:spPr>
          <a:xfrm>
            <a:off x="6192011" y="1340768"/>
            <a:ext cx="5568619" cy="5112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4640A1AE-3A19-4E8B-A5ED-392E649A7C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4521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31800" y="1340768"/>
            <a:ext cx="11328829" cy="2448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4"/>
          </p:nvPr>
        </p:nvSpPr>
        <p:spPr>
          <a:xfrm>
            <a:off x="431371" y="3933056"/>
            <a:ext cx="11329259" cy="2448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760167BC-85C7-42A8-A6CC-FC3A5381B40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0235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7" y="188640"/>
            <a:ext cx="11439061" cy="72008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43339" y="908076"/>
            <a:ext cx="11905323" cy="432693"/>
          </a:xfrm>
        </p:spPr>
        <p:txBody>
          <a:bodyPr anchor="ctr"/>
          <a:lstStyle>
            <a:lvl1pPr>
              <a:spcBef>
                <a:spcPts val="0"/>
              </a:spcBef>
              <a:buNone/>
              <a:defRPr sz="2400" b="1">
                <a:solidFill>
                  <a:srgbClr val="013668"/>
                </a:solidFill>
                <a:latin typeface="Calibri" pitchFamily="34" charset="0"/>
                <a:cs typeface="Calibri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D05CB1EC-D723-434D-B06C-26F706C849B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5488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0"/>
          </p:nvPr>
        </p:nvSpPr>
        <p:spPr>
          <a:xfrm>
            <a:off x="609601" y="6356350"/>
            <a:ext cx="2842684" cy="363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ea typeface="Arial Unicode MS" pitchFamily="34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 Unicode MS" pitchFamily="34" charset="-128"/>
              </a:defRPr>
            </a:lvl1pPr>
          </a:lstStyle>
          <a:p>
            <a:pPr>
              <a:defRPr/>
            </a:pPr>
            <a:fld id="{065A6D0E-2A8F-41C8-8D47-DB13E068C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6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1" y="1"/>
            <a:ext cx="10974916" cy="574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B0C41-C4F4-414F-B26A-0A73D4F083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5288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63051" y="6588126"/>
            <a:ext cx="1729316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2007.03.21</a:t>
            </a:r>
            <a:endParaRPr lang="en-GB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6068" y="6588126"/>
            <a:ext cx="6847417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CA" smtClean="0">
                <a:solidFill>
                  <a:prstClr val="black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ICMSAO'09 - AUS, Sharjah</a:t>
            </a:r>
            <a:endParaRPr lang="en-GB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FF64D-4EE4-4D45-8680-592E2756F6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687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99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88641"/>
            <a:ext cx="10974916" cy="574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63051" y="6588126"/>
            <a:ext cx="1729316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2007.03.21</a:t>
            </a:r>
            <a:endParaRPr lang="en-GB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26068" y="6588126"/>
            <a:ext cx="6847417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CA" smtClean="0">
                <a:solidFill>
                  <a:prstClr val="black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ICMSAO'09 - AUS, Sharjah</a:t>
            </a:r>
            <a:endParaRPr lang="en-GB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58197-2C10-493E-B54D-3EFCCACAB5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0693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9D64-E2D4-43AE-B758-08C7B777B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03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32" y="990599"/>
            <a:ext cx="10737397" cy="5336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149292"/>
            <a:ext cx="11067184" cy="57172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8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7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825625"/>
            <a:ext cx="5467350" cy="45561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825625"/>
            <a:ext cx="5600700" cy="4556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7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038002"/>
            <a:ext cx="11287125" cy="5717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76" y="1857373"/>
            <a:ext cx="5588000" cy="6477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576" y="2505075"/>
            <a:ext cx="5588000" cy="38766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3"/>
            <a:ext cx="5524500" cy="6477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24500" cy="38766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0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825625"/>
            <a:ext cx="3619500" cy="45561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077200" y="1803399"/>
            <a:ext cx="3619500" cy="45783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243387" y="1825625"/>
            <a:ext cx="3619500" cy="45561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2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825625"/>
            <a:ext cx="2733675" cy="4556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24225" y="1825625"/>
            <a:ext cx="8372476" cy="4556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7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825625"/>
            <a:ext cx="7305675" cy="4556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3375" y="1825625"/>
            <a:ext cx="3743326" cy="4556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2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125" y="149292"/>
            <a:ext cx="11067184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75" y="1012371"/>
            <a:ext cx="11287125" cy="5170716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268099" y="641298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FB76DB1-5FF3-451E-ACF1-8F171F12CC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" y="95251"/>
            <a:ext cx="615950" cy="55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6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22" r:id="rId3"/>
    <p:sldLayoutId id="2147483821" r:id="rId4"/>
    <p:sldLayoutId id="2147483819" r:id="rId5"/>
    <p:sldLayoutId id="2147483820" r:id="rId6"/>
    <p:sldLayoutId id="2147483824" r:id="rId7"/>
    <p:sldLayoutId id="2147483825" r:id="rId8"/>
    <p:sldLayoutId id="2147483826" r:id="rId9"/>
    <p:sldLayoutId id="2147483823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5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23B6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00" y="1125538"/>
            <a:ext cx="11328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6584" y="6630988"/>
            <a:ext cx="2844800" cy="1952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BFBFBF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8B77868-8704-401E-90CD-CCD6AAD1DCD6}" type="slidenum">
              <a:rPr lang="fr-CA" smtClean="0">
                <a:latin typeface="Arial" charset="0"/>
                <a:ea typeface="Arial Unicode MS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A"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65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013668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13668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13668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13668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13668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5.png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6.w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/>
          <p:cNvSpPr txBox="1">
            <a:spLocks/>
          </p:cNvSpPr>
          <p:nvPr/>
        </p:nvSpPr>
        <p:spPr>
          <a:xfrm>
            <a:off x="829487" y="3073068"/>
            <a:ext cx="10687049" cy="1647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/>
              <a:t>ARTEMiS</a:t>
            </a:r>
            <a:r>
              <a:rPr lang="en-US" sz="4400" dirty="0" smtClean="0"/>
              <a:t> and the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4400" dirty="0" smtClean="0"/>
              <a:t>State </a:t>
            </a:r>
            <a:r>
              <a:rPr lang="en-US" sz="4400" dirty="0"/>
              <a:t>Space </a:t>
            </a:r>
            <a:r>
              <a:rPr lang="en-US" sz="4400" dirty="0" smtClean="0"/>
              <a:t>Nodal solver suite</a:t>
            </a:r>
          </a:p>
          <a:p>
            <a:endParaRPr lang="en-US" sz="4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683534" y="4935010"/>
            <a:ext cx="29789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Christian Dufour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christian.dufour@opal-rt.com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606" y="5759164"/>
            <a:ext cx="1123950" cy="9930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" y="5764088"/>
            <a:ext cx="1096035" cy="9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1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SSN: </a:t>
            </a:r>
            <a:r>
              <a:rPr lang="en-US" dirty="0" smtClean="0"/>
              <a:t>Read SSN listing</a:t>
            </a:r>
            <a:endParaRPr lang="en-US" dirty="0"/>
          </a:p>
        </p:txBody>
      </p:sp>
      <p:pic>
        <p:nvPicPr>
          <p:cNvPr id="1028" name="Picture 4" descr="C:\Users\CHRIST~1\AppData\Local\Temp\SNAGHTML11c044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0" y="908321"/>
            <a:ext cx="4417353" cy="351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V="1">
            <a:off x="17387542" y="4687488"/>
            <a:ext cx="925352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4" name="Picture 10" descr="http://localhost:31415/toolbox/simulink/simulink/slmsgviewer/release/slmsgviewer/dojo/resources/bla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92020" y="238110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1000125" y="4733207"/>
            <a:ext cx="10737397" cy="5336720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 number, size of matrices, matrix sparsity, number of operations</a:t>
            </a:r>
          </a:p>
          <a:p>
            <a:endParaRPr lang="en-US" dirty="0"/>
          </a:p>
          <a:p>
            <a:r>
              <a:rPr lang="en-US" dirty="0" smtClean="0"/>
              <a:t>Above, we have 3 nodes, LDLT factorization is only 9 </a:t>
            </a:r>
            <a:r>
              <a:rPr lang="en-US" dirty="0" err="1" smtClean="0"/>
              <a:t>mult</a:t>
            </a:r>
            <a:r>
              <a:rPr lang="en-US" dirty="0" smtClean="0"/>
              <a:t>-add</a:t>
            </a:r>
          </a:p>
          <a:p>
            <a:r>
              <a:rPr lang="en-US" dirty="0" smtClean="0"/>
              <a:t>State-space operation of 2 SSN groups is 558.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36" name="Picture 12" descr="C:\Users\CHRIST~1\AppData\Local\Temp\SNAGHTML11c6e9e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85" y="908321"/>
            <a:ext cx="6645352" cy="351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SSN: </a:t>
            </a:r>
            <a:r>
              <a:rPr lang="en-US" dirty="0" smtClean="0"/>
              <a:t>Read SSN listing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17387542" y="4687488"/>
            <a:ext cx="925352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4" name="Picture 10" descr="http://localhost:31415/toolbox/simulink/simulink/slmsgviewer/release/slmsgviewer/dojo/resources/blan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92020" y="238110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1000125" y="4733207"/>
            <a:ext cx="10737397" cy="5336720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 number, size of matrices, matrix sparsity, number of operations</a:t>
            </a:r>
          </a:p>
          <a:p>
            <a:endParaRPr lang="en-US" dirty="0"/>
          </a:p>
          <a:p>
            <a:r>
              <a:rPr lang="en-US" dirty="0" smtClean="0"/>
              <a:t>Above, we have 3 nodes, LDLT factorization is only 9 </a:t>
            </a:r>
            <a:r>
              <a:rPr lang="en-US" dirty="0" err="1" smtClean="0"/>
              <a:t>mult</a:t>
            </a:r>
            <a:r>
              <a:rPr lang="en-US" dirty="0" smtClean="0"/>
              <a:t>-add</a:t>
            </a:r>
          </a:p>
          <a:p>
            <a:r>
              <a:rPr lang="en-US" dirty="0" smtClean="0"/>
              <a:t>State-space operation of </a:t>
            </a:r>
            <a:r>
              <a:rPr lang="en-US" u="sng" dirty="0" smtClean="0"/>
              <a:t>3 SSN groups is 459: FASTER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CHRIST~1\AppData\Local\Temp\SNAGHTML11d2f90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" y="908321"/>
            <a:ext cx="5162863" cy="33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RIST~1\AppData\Local\Temp\SNAGHTML11d387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72" y="832265"/>
            <a:ext cx="6667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Prefactorisation</a:t>
            </a:r>
            <a:r>
              <a:rPr lang="en-US" dirty="0" smtClean="0"/>
              <a:t> of SSN admittance matrix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17387542" y="4687488"/>
            <a:ext cx="925352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4" name="Picture 10" descr="http://localhost:31415/toolbox/simulink/simulink/slmsgviewer/release/slmsgviewer/dojo/resources/blan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92020" y="238110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283433" y="890255"/>
            <a:ext cx="10737397" cy="5336720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you can leave some groups without switches… some nodes of the SSN admittance matrix could be pre-factorized</a:t>
            </a:r>
          </a:p>
          <a:p>
            <a:r>
              <a:rPr lang="en-US" dirty="0" smtClean="0"/>
              <a:t>Check on the demo: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ARTEMIS-SSN: LDLT factorization/repeat solution operation count: 54 ARTEMIS-SSN: State-space operation count: 5337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C:\Users\CHRIST~1\AppData\Local\Temp\SNAGHTML11de2ff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0" y="1789055"/>
            <a:ext cx="7169322" cy="30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Prefactorisation</a:t>
            </a:r>
            <a:r>
              <a:rPr lang="en-US" dirty="0" smtClean="0"/>
              <a:t> of SSN admittance matrix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17387542" y="4687488"/>
            <a:ext cx="925352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4" name="Picture 10" descr="http://localhost:31415/toolbox/simulink/simulink/slmsgviewer/release/slmsgviewer/dojo/resources/blan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92020" y="238110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431713" y="902611"/>
            <a:ext cx="10737397" cy="5770038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Same demo without the fault breakers</a:t>
            </a:r>
          </a:p>
          <a:p>
            <a:r>
              <a:rPr lang="en-US" dirty="0" smtClean="0"/>
              <a:t>Check on the demo: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ARTEMIS-SSN: LDLT factorization/repeat solution operation count: 36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Less factorization operation because of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prefactorization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ARTEMIS-SSN</a:t>
            </a:r>
            <a:r>
              <a:rPr lang="en-US" dirty="0"/>
              <a:t>: State-space operation count: </a:t>
            </a:r>
            <a:r>
              <a:rPr lang="en-US" dirty="0" smtClean="0"/>
              <a:t>3704  </a:t>
            </a:r>
            <a:r>
              <a:rPr lang="en-US" dirty="0" smtClean="0">
                <a:solidFill>
                  <a:srgbClr val="FF0000"/>
                </a:solidFill>
              </a:rPr>
              <a:t>(Faster, why?)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Each breaker/switch adds some input/outputs to state-space groups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CHRIST~1\AppData\Local\Temp\SNAGHTML11e04f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57" y="1347419"/>
            <a:ext cx="6875420" cy="29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management in SSN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17387542" y="4687488"/>
            <a:ext cx="925352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4" name="Picture 10" descr="http://localhost:31415/toolbox/simulink/simulink/slmsgviewer/release/slmsgviewer/dojo/resources/bla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92020" y="238110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697685" y="902608"/>
            <a:ext cx="11635596" cy="6128385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Efficient switch management can be useful to optimize a circuit for RT</a:t>
            </a:r>
          </a:p>
          <a:p>
            <a:r>
              <a:rPr lang="en-US" dirty="0" err="1" smtClean="0"/>
              <a:t>ARTEMiS</a:t>
            </a:r>
            <a:r>
              <a:rPr lang="en-US" dirty="0" smtClean="0"/>
              <a:t> come </a:t>
            </a:r>
            <a:r>
              <a:rPr lang="en-US" dirty="0" smtClean="0"/>
              <a:t>with switch management </a:t>
            </a:r>
            <a:r>
              <a:rPr lang="en-US" dirty="0" smtClean="0"/>
              <a:t>routines and blocks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 a single model, the method </a:t>
            </a:r>
            <a:r>
              <a:rPr lang="en-US" dirty="0" smtClean="0">
                <a:solidFill>
                  <a:srgbClr val="FF0000"/>
                </a:solidFill>
              </a:rPr>
              <a:t>enable </a:t>
            </a:r>
            <a:r>
              <a:rPr lang="en-US" dirty="0" smtClean="0">
                <a:solidFill>
                  <a:srgbClr val="FF0000"/>
                </a:solidFill>
              </a:rPr>
              <a:t>to configure breakers as simple resistances and </a:t>
            </a:r>
            <a:r>
              <a:rPr lang="en-US" dirty="0" smtClean="0">
                <a:solidFill>
                  <a:srgbClr val="FF0000"/>
                </a:solidFill>
              </a:rPr>
              <a:t>vice-versa to optimize pre-calculations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242" y="2062434"/>
            <a:ext cx="6944497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function [a]=</a:t>
            </a:r>
            <a:r>
              <a:rPr lang="en-US" sz="1050" dirty="0" err="1"/>
              <a:t>ConfigureSSNSwitches</a:t>
            </a:r>
            <a:r>
              <a:rPr lang="en-US" sz="1050" dirty="0"/>
              <a:t>(</a:t>
            </a:r>
            <a:r>
              <a:rPr lang="en-US" sz="1050" dirty="0" err="1"/>
              <a:t>varargin</a:t>
            </a:r>
            <a:r>
              <a:rPr lang="en-US" sz="1050" dirty="0"/>
              <a:t>)</a:t>
            </a:r>
          </a:p>
          <a:p>
            <a:r>
              <a:rPr lang="en-US" sz="1050" dirty="0"/>
              <a:t>%</a:t>
            </a:r>
          </a:p>
          <a:p>
            <a:r>
              <a:rPr lang="en-US" sz="1050" dirty="0"/>
              <a:t>% </a:t>
            </a:r>
            <a:r>
              <a:rPr lang="en-US" sz="1050" dirty="0" err="1"/>
              <a:t>ConfigSwitchScript</a:t>
            </a:r>
            <a:r>
              <a:rPr lang="en-US" sz="1050" dirty="0"/>
              <a:t> Configure Breakers to be active or not, that is</a:t>
            </a:r>
          </a:p>
          <a:p>
            <a:r>
              <a:rPr lang="en-US" sz="1050" dirty="0"/>
              <a:t>% visible or not for the SPS and SSN solvers.</a:t>
            </a:r>
          </a:p>
          <a:p>
            <a:r>
              <a:rPr lang="en-US" sz="1050" dirty="0"/>
              <a:t>%</a:t>
            </a:r>
          </a:p>
          <a:p>
            <a:r>
              <a:rPr lang="en-US" sz="1050" dirty="0"/>
              <a:t>% Usage</a:t>
            </a:r>
          </a:p>
          <a:p>
            <a:r>
              <a:rPr lang="en-US" sz="1050" dirty="0"/>
              <a:t>% 1- get the list of SSN Reconfigurable Breaker</a:t>
            </a:r>
          </a:p>
          <a:p>
            <a:r>
              <a:rPr lang="en-US" sz="1050" dirty="0"/>
              <a:t>% </a:t>
            </a:r>
            <a:r>
              <a:rPr lang="en-US" sz="1050" dirty="0" err="1"/>
              <a:t>cfbrk</a:t>
            </a:r>
            <a:r>
              <a:rPr lang="en-US" sz="1050" dirty="0"/>
              <a:t>=</a:t>
            </a:r>
            <a:r>
              <a:rPr lang="en-US" sz="1050" dirty="0" err="1"/>
              <a:t>ConfigureSSNSwitches</a:t>
            </a:r>
            <a:r>
              <a:rPr lang="en-US" sz="1050" dirty="0"/>
              <a:t>(model,1)  with model, the model name</a:t>
            </a:r>
          </a:p>
          <a:p>
            <a:r>
              <a:rPr lang="en-US" sz="1050" dirty="0"/>
              <a:t>% </a:t>
            </a:r>
            <a:r>
              <a:rPr lang="en-US" sz="1050" dirty="0" err="1"/>
              <a:t>cfbrk</a:t>
            </a:r>
            <a:r>
              <a:rPr lang="en-US" sz="1050" dirty="0"/>
              <a:t> = </a:t>
            </a:r>
          </a:p>
          <a:p>
            <a:r>
              <a:rPr lang="en-US" sz="1050" dirty="0"/>
              <a:t>%     '</a:t>
            </a:r>
            <a:r>
              <a:rPr lang="en-US" sz="1050" dirty="0" err="1"/>
              <a:t>ssn_switched_filter_ReconfigurableBreakers</a:t>
            </a:r>
            <a:r>
              <a:rPr lang="en-US" sz="1050" dirty="0"/>
              <a:t>/Reconfigurable breaker'</a:t>
            </a:r>
          </a:p>
          <a:p>
            <a:r>
              <a:rPr lang="en-US" sz="1050" dirty="0"/>
              <a:t>%     '</a:t>
            </a:r>
            <a:r>
              <a:rPr lang="en-US" sz="1050" dirty="0" err="1"/>
              <a:t>ssn_switched_filter_ReconfigurableBreakers</a:t>
            </a:r>
            <a:r>
              <a:rPr lang="en-US" sz="1050" dirty="0"/>
              <a:t>/Reconfigurable breaker(close)'</a:t>
            </a:r>
          </a:p>
          <a:p>
            <a:r>
              <a:rPr lang="en-US" sz="1050" dirty="0"/>
              <a:t>%     '</a:t>
            </a:r>
            <a:r>
              <a:rPr lang="en-US" sz="1050" dirty="0" err="1"/>
              <a:t>ssn_switched_filter_ReconfigurableBreakers</a:t>
            </a:r>
            <a:r>
              <a:rPr lang="en-US" sz="1050" dirty="0"/>
              <a:t>/Reconfigurable breaker(open)</a:t>
            </a:r>
          </a:p>
          <a:p>
            <a:r>
              <a:rPr lang="en-US" sz="1050" dirty="0"/>
              <a:t>% produce a list of the block in cell form. (Above example is for a model with 3 SSN Reconfigurable Breaker blocks)</a:t>
            </a:r>
          </a:p>
          <a:p>
            <a:r>
              <a:rPr lang="en-US" sz="1050" dirty="0"/>
              <a:t>%</a:t>
            </a:r>
          </a:p>
          <a:p>
            <a:r>
              <a:rPr lang="en-US" sz="1050" dirty="0"/>
              <a:t>% 2- set the configuration for the available SSN Reconfigurable Breaker</a:t>
            </a:r>
          </a:p>
          <a:p>
            <a:r>
              <a:rPr lang="en-US" sz="1050" dirty="0"/>
              <a:t>% </a:t>
            </a:r>
            <a:r>
              <a:rPr lang="en-US" sz="1050" dirty="0" err="1"/>
              <a:t>ConfigureSSNSwitches</a:t>
            </a:r>
            <a:r>
              <a:rPr lang="en-US" sz="1050" dirty="0"/>
              <a:t>(model,2,cfbrk,conf)</a:t>
            </a:r>
          </a:p>
          <a:p>
            <a:r>
              <a:rPr lang="en-US" sz="1050" dirty="0"/>
              <a:t>% with </a:t>
            </a:r>
            <a:r>
              <a:rPr lang="en-US" sz="1050" dirty="0" err="1"/>
              <a:t>conf</a:t>
            </a:r>
            <a:r>
              <a:rPr lang="en-US" sz="1050" dirty="0"/>
              <a:t> being an array of cell of the type </a:t>
            </a:r>
          </a:p>
          <a:p>
            <a:r>
              <a:rPr lang="en-US" sz="1050" dirty="0"/>
              <a:t>% </a:t>
            </a:r>
            <a:r>
              <a:rPr lang="en-US" sz="1050" dirty="0" err="1"/>
              <a:t>conf</a:t>
            </a:r>
            <a:r>
              <a:rPr lang="en-US" sz="1050" dirty="0"/>
              <a:t>={'on','</a:t>
            </a:r>
            <a:r>
              <a:rPr lang="en-US" sz="1050" dirty="0" err="1"/>
              <a:t>dy</a:t>
            </a:r>
            <a:r>
              <a:rPr lang="en-US" sz="1050" dirty="0"/>
              <a:t>','off'}</a:t>
            </a:r>
          </a:p>
          <a:p>
            <a:r>
              <a:rPr lang="en-US" sz="1050" dirty="0"/>
              <a:t>% Possible </a:t>
            </a:r>
            <a:r>
              <a:rPr lang="en-US" sz="1050" dirty="0" err="1"/>
              <a:t>conf</a:t>
            </a:r>
            <a:r>
              <a:rPr lang="en-US" sz="1050" dirty="0"/>
              <a:t> cell values are:</a:t>
            </a:r>
          </a:p>
          <a:p>
            <a:r>
              <a:rPr lang="en-US" sz="1050" dirty="0"/>
              <a:t>% '</a:t>
            </a:r>
            <a:r>
              <a:rPr lang="en-US" sz="1050" dirty="0" err="1"/>
              <a:t>dy</a:t>
            </a:r>
            <a:r>
              <a:rPr lang="en-US" sz="1050" dirty="0"/>
              <a:t>' : means that the breaker is 'normal' or active from the SPS/SSN point of view.</a:t>
            </a:r>
          </a:p>
          <a:p>
            <a:r>
              <a:rPr lang="en-US" sz="1050" dirty="0"/>
              <a:t>% 'on' : means that the breaker is replaced by a constant resistance equivalent to CLOSED status </a:t>
            </a:r>
          </a:p>
          <a:p>
            <a:r>
              <a:rPr lang="en-US" sz="1050" dirty="0"/>
              <a:t>% 'off': means that the breaker is replaced by a constant resistance equivalent to OPENED status</a:t>
            </a:r>
          </a:p>
          <a:p>
            <a:r>
              <a:rPr lang="en-US" sz="1050" dirty="0"/>
              <a:t>% Open and closed resistance values are set in the SSN Reconfigurable Breaker block masks.</a:t>
            </a:r>
          </a:p>
        </p:txBody>
      </p:sp>
      <p:pic>
        <p:nvPicPr>
          <p:cNvPr id="5124" name="Picture 4" descr="C:\Users\CHRIST~1\AppData\Local\Temp\SNAGHTML11eb4c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05" y="2146169"/>
            <a:ext cx="7030995" cy="36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decoupling methods are available in </a:t>
            </a:r>
            <a:r>
              <a:rPr lang="en-US" dirty="0" err="1" smtClean="0"/>
              <a:t>ARTEMiS</a:t>
            </a:r>
            <a:endParaRPr lang="en-US" dirty="0" smtClean="0"/>
          </a:p>
          <a:p>
            <a:r>
              <a:rPr lang="en-US" dirty="0" smtClean="0"/>
              <a:t>SSN parallelization is made </a:t>
            </a:r>
            <a:r>
              <a:rPr lang="en-US" u="sng" dirty="0" smtClean="0"/>
              <a:t>within each </a:t>
            </a:r>
            <a:r>
              <a:rPr lang="en-US" dirty="0" smtClean="0"/>
              <a:t>RT-LAB SS_ subsystems</a:t>
            </a:r>
          </a:p>
          <a:p>
            <a:r>
              <a:rPr lang="en-US" dirty="0" smtClean="0"/>
              <a:t>DPL and </a:t>
            </a:r>
            <a:r>
              <a:rPr lang="en-US" dirty="0" err="1" smtClean="0"/>
              <a:t>stublines</a:t>
            </a:r>
            <a:r>
              <a:rPr lang="en-US" dirty="0" smtClean="0"/>
              <a:t> are used </a:t>
            </a:r>
            <a:r>
              <a:rPr lang="en-US" u="sng" dirty="0" smtClean="0"/>
              <a:t>across</a:t>
            </a:r>
            <a:r>
              <a:rPr lang="en-US" dirty="0" smtClean="0"/>
              <a:t> </a:t>
            </a:r>
            <a:r>
              <a:rPr lang="en-US" dirty="0"/>
              <a:t>RT-LAB SS_ subsystems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methods for multi-core simulation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38663" y="2827421"/>
            <a:ext cx="24063" cy="340493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38663" y="6212305"/>
            <a:ext cx="5743073" cy="2005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7644" y="6317275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Effectiveness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03158" y="2827421"/>
            <a:ext cx="117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Accuracy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6653463" y="3196753"/>
            <a:ext cx="397042" cy="424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81252" y="3196753"/>
            <a:ext cx="422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ARTEMiS</a:t>
            </a:r>
            <a:r>
              <a:rPr lang="en-US" dirty="0" smtClean="0"/>
              <a:t> Distributed Parameter Line (DPL)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94236" y="5334182"/>
            <a:ext cx="397042" cy="424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96916" y="3216806"/>
            <a:ext cx="397042" cy="424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53463" y="4279777"/>
            <a:ext cx="397042" cy="424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02523" y="4272933"/>
            <a:ext cx="486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Stublines</a:t>
            </a:r>
            <a:r>
              <a:rPr lang="en-US" dirty="0" smtClean="0"/>
              <a:t> (Transformers and large inductances)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50978" y="3106016"/>
            <a:ext cx="214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SSN</a:t>
            </a:r>
          </a:p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38356" y="5399410"/>
            <a:ext cx="422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Stublines</a:t>
            </a:r>
            <a:r>
              <a:rPr lang="en-US" dirty="0" smtClean="0"/>
              <a:t> (elsewhere)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9391" y="1010355"/>
            <a:ext cx="10737397" cy="5336720"/>
          </a:xfrm>
        </p:spPr>
        <p:txBody>
          <a:bodyPr/>
          <a:lstStyle/>
          <a:p>
            <a:r>
              <a:rPr lang="en-US" dirty="0" smtClean="0"/>
              <a:t>By fractioning the equations within a single core, you can still increase the simulation speed.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methods for </a:t>
            </a:r>
            <a:r>
              <a:rPr lang="en-US" u="sng" dirty="0" smtClean="0"/>
              <a:t>single</a:t>
            </a:r>
            <a:r>
              <a:rPr lang="en-US" dirty="0" smtClean="0"/>
              <a:t>-core simulation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67956" y="1977447"/>
            <a:ext cx="24063" cy="340493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67956" y="5362331"/>
            <a:ext cx="5743073" cy="2005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937" y="546730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Effectiveness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32451" y="1977447"/>
            <a:ext cx="117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Accuracy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7082756" y="2346779"/>
            <a:ext cx="397042" cy="424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10545" y="2346779"/>
            <a:ext cx="422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ARTEMiS</a:t>
            </a:r>
            <a:r>
              <a:rPr lang="en-US" dirty="0" smtClean="0"/>
              <a:t> Distributed Parameter Line (DPL)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123529" y="4484208"/>
            <a:ext cx="397042" cy="424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26209" y="2366832"/>
            <a:ext cx="397042" cy="424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82756" y="3429803"/>
            <a:ext cx="397042" cy="424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31816" y="3422959"/>
            <a:ext cx="486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Stublines</a:t>
            </a:r>
            <a:r>
              <a:rPr lang="en-US" dirty="0" smtClean="0"/>
              <a:t> (Transformers and large inductances)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80271" y="2256042"/>
            <a:ext cx="214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SSN</a:t>
            </a:r>
          </a:p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67649" y="4549436"/>
            <a:ext cx="422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Stublines</a:t>
            </a:r>
            <a:r>
              <a:rPr lang="en-US" dirty="0" smtClean="0"/>
              <a:t> (elsewhere)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93" y="5836633"/>
            <a:ext cx="6057143" cy="100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31861" y="5917656"/>
            <a:ext cx="3364582" cy="744368"/>
            <a:chOff x="2931861" y="5917656"/>
            <a:chExt cx="3364582" cy="744368"/>
          </a:xfrm>
        </p:grpSpPr>
        <p:sp>
          <p:nvSpPr>
            <p:cNvPr id="5" name="Rectangle 4"/>
            <p:cNvSpPr/>
            <p:nvPr/>
          </p:nvSpPr>
          <p:spPr>
            <a:xfrm>
              <a:off x="3645735" y="5926490"/>
              <a:ext cx="577516" cy="3179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31861" y="6327319"/>
              <a:ext cx="577516" cy="3179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18927" y="5917656"/>
              <a:ext cx="577516" cy="3179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29282" y="6344099"/>
              <a:ext cx="577516" cy="3179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4729" y="3122209"/>
            <a:ext cx="4212892" cy="2031325"/>
            <a:chOff x="214729" y="3122209"/>
            <a:chExt cx="4212892" cy="2031325"/>
          </a:xfrm>
        </p:grpSpPr>
        <p:sp>
          <p:nvSpPr>
            <p:cNvPr id="25" name="TextBox 24"/>
            <p:cNvSpPr txBox="1"/>
            <p:nvPr/>
          </p:nvSpPr>
          <p:spPr>
            <a:xfrm>
              <a:off x="214729" y="3122209"/>
              <a:ext cx="421289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SSN Parallelization:</a:t>
              </a:r>
            </a:p>
            <a:p>
              <a:r>
                <a:rPr lang="en-US" dirty="0" smtClean="0"/>
                <a:t>Compared with SPS,</a:t>
              </a:r>
            </a:p>
            <a:p>
              <a:r>
                <a:rPr lang="en-US" dirty="0"/>
                <a:t>w</a:t>
              </a:r>
              <a:r>
                <a:rPr lang="en-US" dirty="0" smtClean="0"/>
                <a:t>e save there operations: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i.e. these are not 0 in SPS</a:t>
              </a:r>
            </a:p>
            <a:p>
              <a:r>
                <a:rPr lang="en-US" dirty="0" smtClean="0"/>
                <a:t>or state-space </a:t>
              </a:r>
              <a:r>
                <a:rPr lang="en-US" dirty="0" err="1" smtClean="0"/>
                <a:t>ARTEMiS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0946" y="4016954"/>
              <a:ext cx="577516" cy="3179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52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530" y="822247"/>
            <a:ext cx="10737397" cy="5336720"/>
          </a:xfrm>
        </p:spPr>
        <p:txBody>
          <a:bodyPr/>
          <a:lstStyle/>
          <a:p>
            <a:r>
              <a:rPr lang="en-US" dirty="0" smtClean="0"/>
              <a:t>Every model with DC-bus is a reason to smile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ARTEMiS</a:t>
            </a:r>
            <a:r>
              <a:rPr lang="en-US" dirty="0" smtClean="0"/>
              <a:t> DC BUS Decoupling blocks to simplify the task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decoupling methods: DC-bus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979" y="2074075"/>
            <a:ext cx="8137475" cy="4889783"/>
          </a:xfrm>
          <a:prstGeom prst="rect">
            <a:avLst/>
          </a:prstGeom>
        </p:spPr>
      </p:pic>
      <p:pic>
        <p:nvPicPr>
          <p:cNvPr id="7170" name="Picture 2" descr="C:\Users\CHRIST~1\AppData\Local\Temp\SNAGHTMLbd6f94b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0" y="2768185"/>
            <a:ext cx="3191096" cy="26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675" y="64232"/>
            <a:ext cx="2508041" cy="6584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608" y="3489253"/>
            <a:ext cx="6782054" cy="336874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864" y="894346"/>
            <a:ext cx="10737397" cy="5336720"/>
          </a:xfrm>
        </p:spPr>
        <p:txBody>
          <a:bodyPr/>
          <a:lstStyle/>
          <a:p>
            <a:r>
              <a:rPr lang="en-US" dirty="0" smtClean="0"/>
              <a:t>SSN parallelization: excellent accuracy</a:t>
            </a:r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 smtClean="0"/>
              <a:t>less effective than full decoupling</a:t>
            </a:r>
            <a:endParaRPr lang="en-US" dirty="0" smtClean="0"/>
          </a:p>
          <a:p>
            <a:r>
              <a:rPr lang="en-US" dirty="0"/>
              <a:t>limited gains a</a:t>
            </a:r>
            <a:r>
              <a:rPr lang="en-US" dirty="0" smtClean="0"/>
              <a:t>fter 3-4 cores per RT-LAB ‘SS_’</a:t>
            </a:r>
          </a:p>
          <a:p>
            <a:r>
              <a:rPr lang="en-US" dirty="0"/>
              <a:t>Ex: Bipolar HVDC on-line demo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using SSN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8" y="3662086"/>
            <a:ext cx="6807601" cy="253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91069" y="1052010"/>
            <a:ext cx="11528477" cy="511256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ARTEMIS comes with </a:t>
            </a:r>
            <a:r>
              <a:rPr lang="en-CA" dirty="0" err="1" smtClean="0">
                <a:solidFill>
                  <a:schemeClr val="tx1"/>
                </a:solidFill>
              </a:rPr>
              <a:t>stubline</a:t>
            </a:r>
            <a:r>
              <a:rPr lang="en-CA" dirty="0" smtClean="0">
                <a:solidFill>
                  <a:schemeClr val="tx1"/>
                </a:solidFill>
              </a:rPr>
              <a:t> models: </a:t>
            </a:r>
            <a:r>
              <a:rPr lang="en-CA" dirty="0" smtClean="0">
                <a:solidFill>
                  <a:schemeClr val="tx1"/>
                </a:solidFill>
              </a:rPr>
              <a:t>a </a:t>
            </a:r>
            <a:r>
              <a:rPr lang="en-CA" dirty="0" err="1" smtClean="0">
                <a:solidFill>
                  <a:schemeClr val="tx1"/>
                </a:solidFill>
              </a:rPr>
              <a:t>stubline</a:t>
            </a:r>
            <a:r>
              <a:rPr lang="en-CA" dirty="0" smtClean="0">
                <a:solidFill>
                  <a:schemeClr val="tx1"/>
                </a:solidFill>
              </a:rPr>
              <a:t> is </a:t>
            </a:r>
            <a:r>
              <a:rPr lang="en-CA" dirty="0" smtClean="0">
                <a:solidFill>
                  <a:schemeClr val="tx1"/>
                </a:solidFill>
              </a:rPr>
              <a:t>a  </a:t>
            </a:r>
            <a:r>
              <a:rPr lang="en-CA" dirty="0" err="1" smtClean="0">
                <a:solidFill>
                  <a:schemeClr val="tx1"/>
                </a:solidFill>
              </a:rPr>
              <a:t>ergeron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DPL with losses (i.e. standard SPS line model), with a propagation delay set exactly equal to 1 simulation step</a:t>
            </a:r>
            <a:r>
              <a:rPr lang="en-CA" dirty="0" smtClean="0">
                <a:solidFill>
                  <a:schemeClr val="tx1"/>
                </a:solidFill>
              </a:rPr>
              <a:t>. Line capacitance is adjusted automatically for the delay.</a:t>
            </a:r>
            <a:endParaRPr lang="en-CA" dirty="0" smtClean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Usage: one can replace a transformer secondary leakage inductance with </a:t>
            </a:r>
            <a:r>
              <a:rPr lang="en-US" dirty="0" err="1" smtClean="0">
                <a:solidFill>
                  <a:schemeClr val="tx1"/>
                </a:solidFill>
              </a:rPr>
              <a:t>stubline</a:t>
            </a:r>
            <a:r>
              <a:rPr lang="en-US" dirty="0" smtClean="0">
                <a:solidFill>
                  <a:schemeClr val="tx1"/>
                </a:solidFill>
              </a:rPr>
              <a:t> having the same inductance to split the model into 2 cores.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361484"/>
            <a:ext cx="4517952" cy="27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981227"/>
            <a:ext cx="4114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8244024" y="2564904"/>
            <a:ext cx="2225912" cy="252144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705" rIns="0" bIns="45705" rtlCol="0" anchor="ctr"/>
          <a:lstStyle/>
          <a:p>
            <a:pPr algn="ctr"/>
            <a:endParaRPr lang="fr-CA" sz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91493" y="3217268"/>
            <a:ext cx="4133032" cy="1512565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45705" rIns="0" bIns="45705" rtlCol="0" anchor="ctr"/>
          <a:lstStyle/>
          <a:p>
            <a:pPr algn="ctr"/>
            <a:endParaRPr lang="fr-CA" sz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924128" y="2564905"/>
            <a:ext cx="2225912" cy="257234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705" rIns="0" bIns="45705" rtlCol="0" anchor="ctr"/>
          <a:lstStyle/>
          <a:p>
            <a:pPr algn="ctr"/>
            <a:endParaRPr lang="fr-CA" sz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1199" y="117533"/>
            <a:ext cx="10395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Stubline</a:t>
            </a:r>
            <a:r>
              <a:rPr lang="en-US" sz="3600" dirty="0"/>
              <a:t> decoupling methods for multi-core simulation</a:t>
            </a:r>
          </a:p>
        </p:txBody>
      </p:sp>
    </p:spTree>
    <p:extLst>
      <p:ext uri="{BB962C8B-B14F-4D97-AF65-F5344CB8AC3E}">
        <p14:creationId xmlns:p14="http://schemas.microsoft.com/office/powerpoint/2010/main" val="15285871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history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94625"/>
              </p:ext>
            </p:extLst>
          </p:nvPr>
        </p:nvGraphicFramePr>
        <p:xfrm>
          <a:off x="1935747" y="2488308"/>
          <a:ext cx="8128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RT-17 original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Sept.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C.Dufour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edits, updates and appendices</a:t>
                      </a:r>
                      <a:r>
                        <a:rPr lang="en-US" baseline="0" dirty="0" smtClean="0"/>
                        <a:t> on TSB, Solvers and line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Sept.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</a:t>
                      </a:r>
                      <a:r>
                        <a:rPr lang="en-US" dirty="0" err="1" smtClean="0"/>
                        <a:t>Dufour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44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Stublines</a:t>
            </a:r>
            <a:r>
              <a:rPr lang="en-US" dirty="0" smtClean="0"/>
              <a:t>: very good with transformer but you need to verify accuracy</a:t>
            </a:r>
          </a:p>
          <a:p>
            <a:r>
              <a:rPr lang="en-US" dirty="0" smtClean="0"/>
              <a:t>Watch out for Delta-connection and PU: see demo please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24" y="149292"/>
            <a:ext cx="11392401" cy="571723"/>
          </a:xfrm>
        </p:spPr>
        <p:txBody>
          <a:bodyPr/>
          <a:lstStyle/>
          <a:p>
            <a:r>
              <a:rPr lang="en-US" dirty="0" err="1" smtClean="0"/>
              <a:t>Stubline</a:t>
            </a:r>
            <a:r>
              <a:rPr lang="en-US" dirty="0" smtClean="0"/>
              <a:t> decoupling methods for multi-core simulation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808" y="2225842"/>
            <a:ext cx="7741786" cy="53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060" y="863599"/>
            <a:ext cx="10737397" cy="5336720"/>
          </a:xfrm>
        </p:spPr>
        <p:txBody>
          <a:bodyPr>
            <a:normAutofit/>
          </a:bodyPr>
          <a:lstStyle/>
          <a:p>
            <a:r>
              <a:rPr lang="en-US" dirty="0" smtClean="0"/>
              <a:t>Several ways to model switches in SSN, in particular, inverters.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19571" y="152400"/>
            <a:ext cx="5101771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Switch models</a:t>
            </a:r>
            <a:endParaRPr lang="en-US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65592"/>
              </p:ext>
            </p:extLst>
          </p:nvPr>
        </p:nvGraphicFramePr>
        <p:xfrm>
          <a:off x="1218554" y="1369371"/>
          <a:ext cx="10492873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223814"/>
                <a:gridCol w="2237874"/>
                <a:gridCol w="39991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 </a:t>
                      </a:r>
                      <a:r>
                        <a:rPr lang="en-US" dirty="0" smtClean="0"/>
                        <a:t>level</a:t>
                      </a:r>
                    </a:p>
                    <a:p>
                      <a:r>
                        <a:rPr lang="en-US" dirty="0" smtClean="0"/>
                        <a:t>3-level NPC </a:t>
                      </a:r>
                      <a:r>
                        <a:rPr lang="en-US" dirty="0" smtClean="0"/>
                        <a:t>inverter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RC adjustment for high-impedance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Highly accurate because of interpolation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TSB-RD (new)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 level</a:t>
                      </a:r>
                    </a:p>
                    <a:p>
                      <a:r>
                        <a:rPr lang="en-US" dirty="0" smtClean="0"/>
                        <a:t>3-level</a:t>
                      </a:r>
                      <a:r>
                        <a:rPr lang="en-US" baseline="0" dirty="0" smtClean="0"/>
                        <a:t> NPC </a:t>
                      </a:r>
                    </a:p>
                    <a:p>
                      <a:r>
                        <a:rPr lang="en-US" baseline="0" dirty="0" smtClean="0"/>
                        <a:t>3-level T-type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</a:t>
                      </a:r>
                      <a:r>
                        <a:rPr lang="en-US" baseline="0" dirty="0" smtClean="0"/>
                        <a:t> SSN because of RD (Real diode) in complex drives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Highly accurate because of interpolation.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Real diodes</a:t>
                      </a:r>
                      <a:r>
                        <a:rPr lang="en-US" baseline="0" dirty="0" smtClean="0"/>
                        <a:t> typically mean easier snubber adjustments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SSN-IVIC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2- 3-level inverter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PWM frequency limited to 20%</a:t>
                      </a:r>
                      <a:r>
                        <a:rPr lang="en-US" baseline="0" dirty="0" smtClean="0"/>
                        <a:t> of sampling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Highly accurate because of interpolation. 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inpit</a:t>
                      </a:r>
                      <a:r>
                        <a:rPr lang="en-US" baseline="0" dirty="0" smtClean="0"/>
                        <a:t>-output delay as in TSB.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inverter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interpolation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Usable with all switches in all configurations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Thyristor ITVC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HVDC</a:t>
                      </a:r>
                      <a:r>
                        <a:rPr lang="en-US" baseline="0" dirty="0" smtClean="0"/>
                        <a:t> mainly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Highly accurate because of interpolation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060" y="863599"/>
            <a:ext cx="10737397" cy="5336720"/>
          </a:xfrm>
        </p:spPr>
        <p:txBody>
          <a:bodyPr>
            <a:normAutofit/>
          </a:bodyPr>
          <a:lstStyle/>
          <a:p>
            <a:r>
              <a:rPr lang="en-US" dirty="0" smtClean="0"/>
              <a:t>TSB: simpler… but you need to adjust the RC snubber</a:t>
            </a:r>
          </a:p>
          <a:p>
            <a:r>
              <a:rPr lang="en-US" dirty="0" smtClean="0"/>
              <a:t>TSB: simple… in simple situations.</a:t>
            </a:r>
          </a:p>
          <a:p>
            <a:r>
              <a:rPr lang="en-US" dirty="0" smtClean="0"/>
              <a:t>RC snubber is required for High-impedance mode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19571" y="152400"/>
            <a:ext cx="5101771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Switch models: TSB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173" y="3039631"/>
            <a:ext cx="6391284" cy="3818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05" y="3039631"/>
            <a:ext cx="4427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set high impedance RC snubbers?</a:t>
            </a:r>
          </a:p>
          <a:p>
            <a:endParaRPr lang="en-US" dirty="0"/>
          </a:p>
          <a:p>
            <a:r>
              <a:rPr lang="en-US" dirty="0" smtClean="0"/>
              <a:t>Start with </a:t>
            </a:r>
            <a:r>
              <a:rPr lang="en-US" dirty="0" smtClean="0"/>
              <a:t>R=1000 </a:t>
            </a:r>
            <a:r>
              <a:rPr lang="en-US" dirty="0" smtClean="0"/>
              <a:t>ohms C=</a:t>
            </a:r>
            <a:r>
              <a:rPr lang="en-US" dirty="0" err="1" smtClean="0"/>
              <a:t>inf</a:t>
            </a:r>
            <a:endParaRPr lang="en-US" dirty="0" smtClean="0"/>
          </a:p>
          <a:p>
            <a:r>
              <a:rPr lang="en-US" dirty="0" smtClean="0"/>
              <a:t>while (not stable)</a:t>
            </a:r>
          </a:p>
          <a:p>
            <a:r>
              <a:rPr lang="en-US" dirty="0" smtClean="0"/>
              <a:t>-&gt;R=R/2</a:t>
            </a:r>
          </a:p>
          <a:p>
            <a:r>
              <a:rPr lang="en-US" dirty="0" smtClean="0"/>
              <a:t>End</a:t>
            </a:r>
          </a:p>
          <a:p>
            <a:r>
              <a:rPr lang="en-US" dirty="0" smtClean="0"/>
              <a:t>Set C so that R*C=3*</a:t>
            </a:r>
            <a:r>
              <a:rPr lang="en-US" dirty="0" err="1" smtClean="0"/>
              <a:t>time_step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85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060" y="863599"/>
            <a:ext cx="10737397" cy="5336720"/>
          </a:xfrm>
        </p:spPr>
        <p:txBody>
          <a:bodyPr>
            <a:normAutofit/>
          </a:bodyPr>
          <a:lstStyle/>
          <a:p>
            <a:r>
              <a:rPr lang="en-US" dirty="0" smtClean="0"/>
              <a:t>IVIC is the equivalent of TSB but ‘</a:t>
            </a:r>
            <a:r>
              <a:rPr lang="en-US" dirty="0" err="1" smtClean="0"/>
              <a:t>inlined</a:t>
            </a:r>
            <a:r>
              <a:rPr lang="en-US" dirty="0" smtClean="0"/>
              <a:t>’ in SSN</a:t>
            </a:r>
          </a:p>
          <a:p>
            <a:r>
              <a:rPr lang="en-US" dirty="0" smtClean="0"/>
              <a:t>TSB has an input-output delay, IVIC has NO DELAY!</a:t>
            </a:r>
          </a:p>
          <a:p>
            <a:r>
              <a:rPr lang="en-US" dirty="0" smtClean="0"/>
              <a:t>IVIC more limited in PWM than TSB: cannot go above ~0.2*(1/</a:t>
            </a:r>
            <a:r>
              <a:rPr lang="en-US" dirty="0" err="1" smtClean="0"/>
              <a:t>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IVIC critical in this HVDC demo (TSB not working because of delay):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19571" y="152400"/>
            <a:ext cx="5101771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Switch models: IVIC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68" y="3002633"/>
            <a:ext cx="8506727" cy="37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3860" y="719220"/>
            <a:ext cx="10737397" cy="5336720"/>
          </a:xfrm>
        </p:spPr>
        <p:txBody>
          <a:bodyPr>
            <a:normAutofit/>
          </a:bodyPr>
          <a:lstStyle/>
          <a:p>
            <a:r>
              <a:rPr lang="en-US" dirty="0" err="1" smtClean="0"/>
              <a:t>iSwitch</a:t>
            </a:r>
            <a:r>
              <a:rPr lang="en-US" dirty="0" smtClean="0"/>
              <a:t> is Iterative Switch</a:t>
            </a:r>
          </a:p>
          <a:p>
            <a:r>
              <a:rPr lang="en-US" dirty="0" smtClean="0"/>
              <a:t>Makes SSN more similar to general purpose simulator that always use iteration, like EMTP-RV. But can slow down simulation of course.</a:t>
            </a:r>
          </a:p>
          <a:p>
            <a:r>
              <a:rPr lang="en-US" dirty="0" smtClean="0"/>
              <a:t>To be used whenever inaccuracies occurs with regular SSN.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33771" y="60046"/>
            <a:ext cx="6050071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Switch models: </a:t>
            </a:r>
            <a:r>
              <a:rPr lang="en-US" sz="4800" dirty="0" err="1" smtClean="0"/>
              <a:t>iSwitch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427" y="2680003"/>
            <a:ext cx="7010757" cy="41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3860" y="719220"/>
            <a:ext cx="10737397" cy="5336720"/>
          </a:xfrm>
        </p:spPr>
        <p:txBody>
          <a:bodyPr>
            <a:normAutofit/>
          </a:bodyPr>
          <a:lstStyle/>
          <a:p>
            <a:r>
              <a:rPr lang="en-US" dirty="0" smtClean="0"/>
              <a:t>ITVC </a:t>
            </a:r>
            <a:r>
              <a:rPr lang="en-US" dirty="0" err="1" smtClean="0"/>
              <a:t>Inlined</a:t>
            </a:r>
            <a:r>
              <a:rPr lang="en-US" dirty="0" smtClean="0"/>
              <a:t> Thyristor Valve Compensation</a:t>
            </a:r>
          </a:p>
          <a:p>
            <a:r>
              <a:rPr lang="en-US" dirty="0" smtClean="0"/>
              <a:t>Used to compensate for </a:t>
            </a:r>
            <a:r>
              <a:rPr lang="en-US" u="sng" dirty="0" smtClean="0"/>
              <a:t>thyristor</a:t>
            </a:r>
            <a:r>
              <a:rPr lang="en-US" dirty="0" smtClean="0"/>
              <a:t> firing in fixed time step.</a:t>
            </a:r>
          </a:p>
          <a:p>
            <a:r>
              <a:rPr lang="en-US" dirty="0" smtClean="0"/>
              <a:t>Effect on bipolar HVDC demo: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33771" y="60046"/>
            <a:ext cx="7554018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Switch models: Thyristor ITVC</a:t>
            </a:r>
            <a:endParaRPr lang="en-US" sz="4800" dirty="0"/>
          </a:p>
        </p:txBody>
      </p:sp>
      <p:pic>
        <p:nvPicPr>
          <p:cNvPr id="7" name="Picture 6" descr="HVDC_switchedbank_Idc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4356" y="2188658"/>
            <a:ext cx="4572000" cy="2989691"/>
          </a:xfrm>
          <a:prstGeom prst="rect">
            <a:avLst/>
          </a:prstGeom>
        </p:spPr>
      </p:pic>
      <p:pic>
        <p:nvPicPr>
          <p:cNvPr id="8" name="Picture 7" descr="C:\MATLAB_R2008b\work\SSN\figure\HVDC_ITVCcompensation_zoom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0767" y="3622588"/>
            <a:ext cx="3976474" cy="302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38084" y="2502404"/>
            <a:ext cx="421105" cy="192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>
          <a:xfrm flipH="1">
            <a:off x="8253663" y="2695074"/>
            <a:ext cx="1894974" cy="1383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074"/>
            <a:ext cx="5831401" cy="21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276" y="719220"/>
            <a:ext cx="11738919" cy="32271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TSB-RD are new TSB models with real SPS diode for support of high-impedance modes like shutdown or natural rectification.</a:t>
            </a:r>
          </a:p>
          <a:p>
            <a:r>
              <a:rPr lang="en-US" sz="2400" dirty="0" smtClean="0"/>
              <a:t>Advantage: more robust high-impedance mode support with smaller RC snubber typically.</a:t>
            </a:r>
          </a:p>
          <a:p>
            <a:r>
              <a:rPr lang="en-US" sz="2400" dirty="0" smtClean="0"/>
              <a:t>Disadvantage: SPS diode can cause some memory pre-computation issues. The solution is to use TSB-RD with SSN.</a:t>
            </a:r>
            <a:endParaRPr lang="en-US" sz="2400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33771" y="60046"/>
            <a:ext cx="7554018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TSB-RD (RD=Real Diode)</a:t>
            </a:r>
            <a:endParaRPr lang="en-US" sz="4800" dirty="0"/>
          </a:p>
        </p:txBody>
      </p:sp>
      <p:pic>
        <p:nvPicPr>
          <p:cNvPr id="11" name="Picture 2" descr="C:\Users\CHRIST~1\AppData\Local\Temp\SNAGHTMLbd264c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15" y="2806092"/>
            <a:ext cx="7949857" cy="50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3636" y="6179521"/>
            <a:ext cx="213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Demo made for Rockwell</a:t>
            </a:r>
          </a:p>
          <a:p>
            <a:r>
              <a:rPr lang="en-US" sz="1400" dirty="0" smtClean="0"/>
              <a:t>(submitted to RT-18, Paris)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64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128644" y="183588"/>
            <a:ext cx="5101771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SSN groups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030" y="755311"/>
            <a:ext cx="10370147" cy="1584159"/>
          </a:xfrm>
        </p:spPr>
        <p:txBody>
          <a:bodyPr/>
          <a:lstStyle/>
          <a:p>
            <a:r>
              <a:rPr lang="en-US" dirty="0" smtClean="0"/>
              <a:t>Basic V-type/ I-type rules</a:t>
            </a:r>
          </a:p>
          <a:p>
            <a:r>
              <a:rPr lang="en-US" dirty="0" smtClean="0"/>
              <a:t>Try to ‘look through’ switches to get the best type.</a:t>
            </a:r>
            <a:endParaRPr lang="en-US" dirty="0"/>
          </a:p>
        </p:txBody>
      </p:sp>
      <p:pic>
        <p:nvPicPr>
          <p:cNvPr id="1026" name="Picture 2" descr="C:\Users\CHRIST~1\AppData\Local\Temp\SNAGHTML38bd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83" y="1794207"/>
            <a:ext cx="8971039" cy="50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43536" y="3751806"/>
            <a:ext cx="8748464" cy="2016869"/>
          </a:xfrm>
        </p:spPr>
        <p:txBody>
          <a:bodyPr>
            <a:normAutofit fontScale="62500" lnSpcReduction="20000"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HVDC case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                           SVC case</a:t>
            </a:r>
            <a:endParaRPr lang="fr-CA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78" y="3947068"/>
            <a:ext cx="5444011" cy="26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50" y="776720"/>
            <a:ext cx="7825433" cy="317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277026" y="107366"/>
            <a:ext cx="8286701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SSN </a:t>
            </a:r>
            <a:r>
              <a:rPr lang="en-US" sz="4800" dirty="0" smtClean="0"/>
              <a:t>groups: NIB usage examples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99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060" y="863599"/>
            <a:ext cx="11595077" cy="5336720"/>
          </a:xfrm>
        </p:spPr>
        <p:txBody>
          <a:bodyPr>
            <a:normAutofit/>
          </a:bodyPr>
          <a:lstStyle/>
          <a:p>
            <a:r>
              <a:rPr lang="en-US" dirty="0" smtClean="0"/>
              <a:t>Exceptions and tricks 1: NON-SWITCHING NODES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Non switching nodes are nodes NOT connected to any switching group nor any SSN custom user group.</a:t>
            </a:r>
          </a:p>
          <a:p>
            <a:pPr marL="0" indent="0">
              <a:buNone/>
            </a:pPr>
            <a:r>
              <a:rPr lang="en-US" dirty="0" smtClean="0"/>
              <a:t>This results in </a:t>
            </a:r>
            <a:r>
              <a:rPr lang="en-US" dirty="0" err="1" smtClean="0"/>
              <a:t>prefactorization</a:t>
            </a:r>
            <a:r>
              <a:rPr lang="en-US" dirty="0" smtClean="0"/>
              <a:t> of the red nodes below. </a:t>
            </a:r>
            <a:r>
              <a:rPr lang="en-US" dirty="0" err="1" smtClean="0"/>
              <a:t>Prefactorisation</a:t>
            </a:r>
            <a:r>
              <a:rPr lang="en-US" dirty="0" smtClean="0"/>
              <a:t>=&gt;FAST</a:t>
            </a:r>
          </a:p>
          <a:p>
            <a:pPr marL="0" indent="0">
              <a:buNone/>
            </a:pPr>
            <a:r>
              <a:rPr lang="en-US" dirty="0" smtClean="0"/>
              <a:t>In this case, it can be advantageous to have many non-switching nodes. The added green nodes may actually increase speed.</a:t>
            </a:r>
          </a:p>
          <a:p>
            <a:endParaRPr lang="en-US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128644" y="183588"/>
            <a:ext cx="5101771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SSN groups</a:t>
            </a:r>
            <a:endParaRPr lang="en-US" sz="4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8" y="4020578"/>
            <a:ext cx="7827055" cy="31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/>
          <p:nvPr/>
        </p:nvCxnSpPr>
        <p:spPr>
          <a:xfrm rot="16200000" flipH="1">
            <a:off x="3869059" y="4035685"/>
            <a:ext cx="360947" cy="158223"/>
          </a:xfrm>
          <a:prstGeom prst="bentConnector3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49532" y="3681662"/>
            <a:ext cx="78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1711396" y="5230874"/>
            <a:ext cx="360947" cy="158223"/>
          </a:xfrm>
          <a:prstGeom prst="bentConnector3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0337" y="4483181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OLTC SSN</a:t>
            </a:r>
          </a:p>
          <a:p>
            <a:r>
              <a:rPr lang="en-US" dirty="0" smtClean="0"/>
              <a:t>Custom model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419507" y="4156906"/>
            <a:ext cx="845003" cy="2031382"/>
            <a:chOff x="2419507" y="4156906"/>
            <a:chExt cx="845003" cy="2031382"/>
          </a:xfrm>
        </p:grpSpPr>
        <p:sp>
          <p:nvSpPr>
            <p:cNvPr id="10" name="Oval 9"/>
            <p:cNvSpPr/>
            <p:nvPr/>
          </p:nvSpPr>
          <p:spPr>
            <a:xfrm>
              <a:off x="2987783" y="4156906"/>
              <a:ext cx="276727" cy="276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19507" y="5911561"/>
              <a:ext cx="276727" cy="276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2140" y="4874818"/>
            <a:ext cx="3983713" cy="1477901"/>
            <a:chOff x="4342140" y="4874818"/>
            <a:chExt cx="3983713" cy="1477901"/>
          </a:xfrm>
        </p:grpSpPr>
        <p:sp>
          <p:nvSpPr>
            <p:cNvPr id="14" name="Oval 13"/>
            <p:cNvSpPr/>
            <p:nvPr/>
          </p:nvSpPr>
          <p:spPr>
            <a:xfrm>
              <a:off x="7640052" y="4874818"/>
              <a:ext cx="252664" cy="2546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42140" y="5901560"/>
              <a:ext cx="252664" cy="2546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073189" y="6098025"/>
              <a:ext cx="252664" cy="2546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296" y="1010189"/>
            <a:ext cx="5180203" cy="362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47" y="1056511"/>
            <a:ext cx="5116952" cy="34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240" y="223315"/>
            <a:ext cx="11067184" cy="571723"/>
          </a:xfrm>
        </p:spPr>
        <p:txBody>
          <a:bodyPr/>
          <a:lstStyle/>
          <a:p>
            <a:r>
              <a:rPr lang="en-US" dirty="0" smtClean="0"/>
              <a:t>Different solutions for different problem sizes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" y="892506"/>
            <a:ext cx="5448300" cy="46025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Rounded Rectangle 1"/>
          <p:cNvSpPr/>
          <p:nvPr/>
        </p:nvSpPr>
        <p:spPr>
          <a:xfrm>
            <a:off x="863602" y="1455927"/>
            <a:ext cx="1485900" cy="1879600"/>
          </a:xfrm>
          <a:prstGeom prst="roundRect">
            <a:avLst/>
          </a:prstGeom>
          <a:solidFill>
            <a:srgbClr val="1F4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Real-Time Transient</a:t>
            </a:r>
          </a:p>
          <a:p>
            <a:pPr algn="ctr"/>
            <a:r>
              <a:rPr lang="en-US" dirty="0" smtClean="0"/>
              <a:t>Stability</a:t>
            </a:r>
            <a:br>
              <a:rPr lang="en-US" dirty="0" smtClean="0"/>
            </a:br>
            <a:r>
              <a:rPr lang="en-US" dirty="0" smtClean="0"/>
              <a:t> (or Phasor) Simulation</a:t>
            </a:r>
          </a:p>
          <a:p>
            <a:pPr algn="ctr"/>
            <a:r>
              <a:rPr lang="en-US" dirty="0" smtClean="0"/>
              <a:t>(like PSS/e)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65352" y="2548704"/>
            <a:ext cx="1911350" cy="2095500"/>
          </a:xfrm>
          <a:prstGeom prst="roundRect">
            <a:avLst/>
          </a:prstGeom>
          <a:solidFill>
            <a:srgbClr val="1F37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Real-Time ElectroMagnetic Transient Simulation</a:t>
            </a:r>
          </a:p>
          <a:p>
            <a:pPr algn="ctr"/>
            <a:r>
              <a:rPr lang="en-US" dirty="0" smtClean="0"/>
              <a:t>(like EMTP)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13542" y="1778777"/>
            <a:ext cx="1569660" cy="3093449"/>
            <a:chOff x="3637340" y="1846273"/>
            <a:chExt cx="1569660" cy="3093449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3352863" y="4097161"/>
              <a:ext cx="1275773" cy="4093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CPU-type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195424" y="3771900"/>
              <a:ext cx="909976" cy="1161473"/>
            </a:xfrm>
            <a:prstGeom prst="roundRect">
              <a:avLst/>
            </a:prstGeom>
            <a:solidFill>
              <a:srgbClr val="A6CF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FPGA-type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3956886" y="2987072"/>
              <a:ext cx="9305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{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8690753">
              <a:off x="3965486" y="2344550"/>
              <a:ext cx="16428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Pejovic-type</a:t>
              </a:r>
            </a:p>
            <a:p>
              <a:r>
                <a:rPr lang="en-US" dirty="0" smtClean="0"/>
                <a:t>EMT simulation</a:t>
              </a:r>
              <a:endParaRPr lang="en-US" dirty="0"/>
            </a:p>
          </p:txBody>
        </p:sp>
      </p:grpSp>
      <p:sp>
        <p:nvSpPr>
          <p:cNvPr id="5" name="Content Placeholder 1"/>
          <p:cNvSpPr txBox="1">
            <a:spLocks/>
          </p:cNvSpPr>
          <p:nvPr/>
        </p:nvSpPr>
        <p:spPr>
          <a:xfrm>
            <a:off x="6222547" y="4763746"/>
            <a:ext cx="5882368" cy="1696032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CA" sz="2400" dirty="0" smtClean="0"/>
              <a:t>e</a:t>
            </a:r>
            <a:r>
              <a:rPr lang="en-CA" sz="2400" i="1" dirty="0" smtClean="0"/>
              <a:t>PHASOR</a:t>
            </a:r>
            <a:r>
              <a:rPr lang="en-CA" sz="2400" dirty="0" smtClean="0"/>
              <a:t>sim solver (</a:t>
            </a:r>
            <a:r>
              <a:rPr lang="en-CA" sz="2400" dirty="0" err="1" smtClean="0"/>
              <a:t>Ts</a:t>
            </a:r>
            <a:r>
              <a:rPr lang="en-CA" sz="2400" dirty="0" smtClean="0"/>
              <a:t>=1-10 milliseconds)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6124577" y="5311310"/>
            <a:ext cx="5882368" cy="1696032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Hypersim and e</a:t>
            </a:r>
            <a:r>
              <a:rPr lang="en-CA" sz="2400" i="1" dirty="0" smtClean="0"/>
              <a:t>MEGA</a:t>
            </a:r>
            <a:r>
              <a:rPr lang="en-CA" sz="2400" dirty="0" smtClean="0"/>
              <a:t>sim with SSN from OPAL-RT </a:t>
            </a:r>
            <a:r>
              <a:rPr lang="en-CA" sz="2400" dirty="0" smtClean="0"/>
              <a:t>Technologies</a:t>
            </a:r>
            <a:endParaRPr lang="en-CA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24" y="1056511"/>
            <a:ext cx="1382072" cy="106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6124577" y="6085879"/>
            <a:ext cx="5882368" cy="1696032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err="1" smtClean="0"/>
              <a:t>eFPGAsim</a:t>
            </a:r>
            <a:r>
              <a:rPr lang="en-CA" sz="2400" dirty="0" smtClean="0"/>
              <a:t> </a:t>
            </a:r>
            <a:r>
              <a:rPr lang="en-CA" sz="2400" dirty="0" smtClean="0"/>
              <a:t>featuring </a:t>
            </a:r>
            <a:r>
              <a:rPr lang="en-CA" sz="2400" dirty="0" err="1" smtClean="0"/>
              <a:t>eHS</a:t>
            </a:r>
            <a:r>
              <a:rPr lang="en-CA" sz="2400" dirty="0" smtClean="0"/>
              <a:t> for </a:t>
            </a:r>
            <a:r>
              <a:rPr lang="en-CA" sz="2400" dirty="0" smtClean="0"/>
              <a:t>fast power electronics</a:t>
            </a:r>
          </a:p>
        </p:txBody>
      </p:sp>
    </p:spTree>
    <p:extLst>
      <p:ext uri="{BB962C8B-B14F-4D97-AF65-F5344CB8AC3E}">
        <p14:creationId xmlns:p14="http://schemas.microsoft.com/office/powerpoint/2010/main" val="3261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071245" y="215131"/>
            <a:ext cx="8119503" cy="57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/>
              <a:t>iMOV</a:t>
            </a:r>
            <a:r>
              <a:rPr lang="en-US" sz="4800" dirty="0" smtClean="0"/>
              <a:t>: iterative surge arresters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32" y="1387975"/>
            <a:ext cx="10238095" cy="5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n_MO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88" y="1297171"/>
            <a:ext cx="3650673" cy="42178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806" y="1505442"/>
            <a:ext cx="8789094" cy="4556124"/>
          </a:xfrm>
        </p:spPr>
        <p:txBody>
          <a:bodyPr/>
          <a:lstStyle/>
          <a:p>
            <a:r>
              <a:rPr lang="en-US" dirty="0" smtClean="0"/>
              <a:t>Iterative MOV enable precise real-time fault testing</a:t>
            </a:r>
          </a:p>
          <a:p>
            <a:r>
              <a:rPr lang="en-US" dirty="0" smtClean="0"/>
              <a:t>Otherwise similar to other EMTP-type DRTS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5646" y="149292"/>
            <a:ext cx="10673938" cy="571723"/>
          </a:xfrm>
        </p:spPr>
        <p:txBody>
          <a:bodyPr/>
          <a:lstStyle/>
          <a:p>
            <a:r>
              <a:rPr lang="en-US" sz="4800" dirty="0" smtClean="0"/>
              <a:t>Iterative methods in real-time simulators</a:t>
            </a:r>
            <a:endParaRPr lang="en-US" sz="4800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71" y="3026456"/>
            <a:ext cx="5030805" cy="245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ovnetwork_1ph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6" y="3745404"/>
            <a:ext cx="32004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0304" y="5666706"/>
            <a:ext cx="11493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C. Dufour, O. Tremblay, “Iterative Algorithms of Surge Arrester  for Real-Time Simulators”, 18</a:t>
            </a:r>
            <a:r>
              <a:rPr lang="en-CA" baseline="30000" dirty="0"/>
              <a:t>th</a:t>
            </a:r>
            <a:r>
              <a:rPr lang="en-CA" dirty="0"/>
              <a:t> Power Systems Computation Conference (PSCC 2014), August 18-22, 2014, Wroclaw, Poland.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205790" y="1769979"/>
            <a:ext cx="82381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Branch 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1589962" y="2665794"/>
            <a:ext cx="82702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Branch 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283788" y="4774297"/>
            <a:ext cx="82381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Branch 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1575605" y="5016542"/>
            <a:ext cx="82702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Branch 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35987" y="4637256"/>
            <a:ext cx="1210844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Branch equation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120536" y="1511960"/>
            <a:ext cx="1128835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Branch equation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84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483" y="166273"/>
            <a:ext cx="9662098" cy="609398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Distribution Grid EMT simulation with SSN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6300532" y="4211946"/>
            <a:ext cx="6047784" cy="259189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1145003"/>
            <a:ext cx="6183086" cy="2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8467211" y="2132364"/>
            <a:ext cx="3724789" cy="1995131"/>
            <a:chOff x="8467211" y="3955841"/>
            <a:chExt cx="3724789" cy="1995131"/>
          </a:xfrm>
        </p:grpSpPr>
        <p:grpSp>
          <p:nvGrpSpPr>
            <p:cNvPr id="44" name="Group 43"/>
            <p:cNvGrpSpPr/>
            <p:nvPr/>
          </p:nvGrpSpPr>
          <p:grpSpPr>
            <a:xfrm>
              <a:off x="8467211" y="3955841"/>
              <a:ext cx="3724789" cy="1995131"/>
              <a:chOff x="8467211" y="3955841"/>
              <a:chExt cx="3724789" cy="199513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10570029" y="4359555"/>
                <a:ext cx="304800" cy="24510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9927134" y="4095322"/>
                <a:ext cx="947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SSN nodes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004520" y="5427752"/>
                <a:ext cx="1070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SSN groups/</a:t>
                </a:r>
              </a:p>
              <a:p>
                <a:r>
                  <a:rPr lang="en-US" sz="1400" dirty="0" smtClean="0"/>
                  <a:t>partitions</a:t>
                </a:r>
                <a:endParaRPr lang="en-US" sz="1400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1626883" y="5056797"/>
                <a:ext cx="129691" cy="37095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8850086" y="4778829"/>
                <a:ext cx="21771" cy="29391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980714" y="4778829"/>
                <a:ext cx="21772" cy="29391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9100457" y="4778829"/>
                <a:ext cx="87086" cy="36178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8467211" y="5056797"/>
                <a:ext cx="1789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Standard EMTP nodes</a:t>
                </a:r>
                <a:endParaRPr lang="en-US" sz="1400" dirty="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V="1">
                <a:off x="10417629" y="3955841"/>
                <a:ext cx="304800" cy="1272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11168743" y="4249210"/>
                <a:ext cx="1023257" cy="710513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863943" y="4833259"/>
                <a:ext cx="535276" cy="47295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11254386" y="5284444"/>
                <a:ext cx="285409" cy="24128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/>
            <p:cNvSpPr/>
            <p:nvPr/>
          </p:nvSpPr>
          <p:spPr>
            <a:xfrm>
              <a:off x="9048750" y="4701885"/>
              <a:ext cx="190500" cy="1538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896350" y="4701885"/>
              <a:ext cx="190500" cy="1538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734425" y="4673310"/>
              <a:ext cx="190500" cy="1538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9" y="1506754"/>
            <a:ext cx="5631487" cy="4304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4914" y="862757"/>
            <a:ext cx="473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France </a:t>
            </a:r>
            <a:r>
              <a:rPr lang="en-US" dirty="0"/>
              <a:t>Distribution, 650 </a:t>
            </a:r>
            <a:r>
              <a:rPr lang="en-US" dirty="0" smtClean="0"/>
              <a:t>nodes, 369 states, </a:t>
            </a:r>
            <a:r>
              <a:rPr lang="en-US" dirty="0"/>
              <a:t>70 µs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5786" y="3895850"/>
            <a:ext cx="471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ENEL </a:t>
            </a:r>
            <a:r>
              <a:rPr lang="en-US" dirty="0" err="1"/>
              <a:t>Distribuzione</a:t>
            </a:r>
            <a:r>
              <a:rPr lang="en-US" dirty="0"/>
              <a:t>, 750 </a:t>
            </a:r>
            <a:r>
              <a:rPr lang="en-US" dirty="0" smtClean="0"/>
              <a:t>nodes, 984 states, </a:t>
            </a:r>
            <a:r>
              <a:rPr lang="en-US" dirty="0"/>
              <a:t>52 </a:t>
            </a:r>
            <a:r>
              <a:rPr lang="en-US" dirty="0" smtClean="0"/>
              <a:t>µs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013" y="74142"/>
            <a:ext cx="9662098" cy="609398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Snubberless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SSN-machines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325558" y="760511"/>
            <a:ext cx="11866442" cy="53367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SSN machine can run without parasitic load. </a:t>
            </a:r>
          </a:p>
          <a:p>
            <a:r>
              <a:rPr lang="en-US" sz="2400" dirty="0" smtClean="0"/>
              <a:t>Correct a very old default of SPS caused by current injection technique they use.</a:t>
            </a:r>
          </a:p>
          <a:p>
            <a:r>
              <a:rPr lang="en-US" sz="2400" dirty="0" smtClean="0"/>
              <a:t>Available : Synchronous machines, Induction machines, DFIM, PMSM</a:t>
            </a:r>
          </a:p>
          <a:p>
            <a:r>
              <a:rPr lang="en-US" sz="2400" dirty="0" smtClean="0"/>
              <a:t>SM machine in SI unit: use EMTP-RV to get precise PU-&gt;</a:t>
            </a:r>
            <a:r>
              <a:rPr lang="en-US" sz="2400" dirty="0"/>
              <a:t>SI conversion or </a:t>
            </a:r>
            <a:r>
              <a:rPr lang="en-US" sz="2400" dirty="0" smtClean="0"/>
              <a:t>ssn_SynchronousMachine_STD2SI_conversion.m routine in </a:t>
            </a:r>
            <a:r>
              <a:rPr lang="en-US" sz="2400" dirty="0" err="1" smtClean="0"/>
              <a:t>ARTEMiS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536" y="3018468"/>
            <a:ext cx="7094463" cy="38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013" y="74142"/>
            <a:ext cx="9662098" cy="609398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Upgraded AD-DRIVE demos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325558" y="760511"/>
            <a:ext cx="11595077" cy="5336720"/>
          </a:xfrm>
        </p:spPr>
        <p:txBody>
          <a:bodyPr>
            <a:normAutofit/>
          </a:bodyPr>
          <a:lstStyle/>
          <a:p>
            <a:r>
              <a:rPr lang="en-US" dirty="0" smtClean="0"/>
              <a:t>Demo uses later solvers and TSB.</a:t>
            </a:r>
          </a:p>
          <a:p>
            <a:r>
              <a:rPr lang="en-US" dirty="0" smtClean="0"/>
              <a:t>AD_DRIVE -01  -07  -08  -12 are updated.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16" y="1951196"/>
            <a:ext cx="9492887" cy="51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013" y="74142"/>
            <a:ext cx="9662098" cy="609398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Upgraded AD-GRID demos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325558" y="760511"/>
            <a:ext cx="11595077" cy="5336720"/>
          </a:xfrm>
        </p:spPr>
        <p:txBody>
          <a:bodyPr>
            <a:normAutofit/>
          </a:bodyPr>
          <a:lstStyle/>
          <a:p>
            <a:r>
              <a:rPr lang="en-US" dirty="0" smtClean="0"/>
              <a:t>Demo uses later solvers and TSB.</a:t>
            </a:r>
          </a:p>
          <a:p>
            <a:r>
              <a:rPr lang="en-US" dirty="0" smtClean="0"/>
              <a:t>AD_GRID -01  -03 are updated.</a:t>
            </a:r>
          </a:p>
          <a:p>
            <a:r>
              <a:rPr lang="en-US" dirty="0" smtClean="0"/>
              <a:t>Bipolar HVDC with switched filters also available.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77" y="2408286"/>
            <a:ext cx="7587225" cy="44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150" y="90955"/>
            <a:ext cx="9662098" cy="609398"/>
          </a:xfr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IEEE demos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325558" y="760511"/>
            <a:ext cx="11595077" cy="5336720"/>
          </a:xfrm>
        </p:spPr>
        <p:txBody>
          <a:bodyPr>
            <a:normAutofit/>
          </a:bodyPr>
          <a:lstStyle/>
          <a:p>
            <a:r>
              <a:rPr lang="en-US" dirty="0" smtClean="0"/>
              <a:t>Useful demos</a:t>
            </a:r>
          </a:p>
          <a:p>
            <a:r>
              <a:rPr lang="en-US" dirty="0" smtClean="0"/>
              <a:t>EMTP-RV </a:t>
            </a:r>
            <a:r>
              <a:rPr lang="en-US" dirty="0" smtClean="0"/>
              <a:t>was used </a:t>
            </a:r>
            <a:r>
              <a:rPr lang="en-US" dirty="0" smtClean="0"/>
              <a:t>to get correct PU-&gt;SI conversion on the IEEE 10 generator, 39 bus model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53" y="2320385"/>
            <a:ext cx="8267421" cy="45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102311" y="6252197"/>
            <a:ext cx="4375501" cy="631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1058779" y="204232"/>
            <a:ext cx="11309684" cy="1178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B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Also look for </a:t>
            </a:r>
            <a:r>
              <a:rPr lang="en-US" dirty="0" smtClean="0"/>
              <a:t>papers like SSN </a:t>
            </a:r>
            <a:r>
              <a:rPr lang="en-US" dirty="0" smtClean="0"/>
              <a:t>in More-Electric-Aircraft </a:t>
            </a:r>
            <a:r>
              <a:rPr lang="en-US" dirty="0" smtClean="0"/>
              <a:t>(</a:t>
            </a:r>
            <a:r>
              <a:rPr lang="en-US" dirty="0" smtClean="0"/>
              <a:t>Bombardier Global Express)</a:t>
            </a:r>
            <a:endParaRPr lang="en-US" dirty="0"/>
          </a:p>
        </p:txBody>
      </p:sp>
      <p:pic>
        <p:nvPicPr>
          <p:cNvPr id="32" name="3 Imagen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73" y="1839073"/>
            <a:ext cx="5534127" cy="3893907"/>
          </a:xfrm>
          <a:prstGeom prst="rect">
            <a:avLst/>
          </a:prstGeom>
        </p:spPr>
      </p:pic>
      <p:sp>
        <p:nvSpPr>
          <p:cNvPr id="33" name="Content Placeholder 1"/>
          <p:cNvSpPr txBox="1">
            <a:spLocks/>
          </p:cNvSpPr>
          <p:nvPr/>
        </p:nvSpPr>
        <p:spPr>
          <a:xfrm>
            <a:off x="232750" y="1310850"/>
            <a:ext cx="11287125" cy="4556124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Bombardier GLEX </a:t>
            </a:r>
            <a:r>
              <a:rPr lang="en-US" dirty="0" smtClean="0"/>
              <a:t>stats:</a:t>
            </a:r>
          </a:p>
          <a:p>
            <a:pPr lvl="1"/>
            <a:r>
              <a:rPr lang="en-US" dirty="0" smtClean="0"/>
              <a:t>25 SSN groups</a:t>
            </a:r>
          </a:p>
          <a:p>
            <a:pPr lvl="1"/>
            <a:r>
              <a:rPr lang="en-US" u="sng" dirty="0" smtClean="0"/>
              <a:t>109 switches (all coupled)</a:t>
            </a:r>
            <a:endParaRPr lang="en-US" dirty="0"/>
          </a:p>
          <a:p>
            <a:pPr lvl="1"/>
            <a:r>
              <a:rPr lang="en-US" dirty="0" smtClean="0"/>
              <a:t>SSN admittance matrix size: 48x48</a:t>
            </a:r>
          </a:p>
          <a:p>
            <a:pPr lvl="1"/>
            <a:r>
              <a:rPr lang="en-US" dirty="0" smtClean="0"/>
              <a:t>Time step 39 µs</a:t>
            </a:r>
          </a:p>
        </p:txBody>
      </p:sp>
      <p:pic>
        <p:nvPicPr>
          <p:cNvPr id="34" name="5 Imagen"/>
          <p:cNvPicPr/>
          <p:nvPr/>
        </p:nvPicPr>
        <p:blipFill rotWithShape="1">
          <a:blip r:embed="rId4"/>
          <a:srcRect l="7390" t="5667" r="8113" b="4768"/>
          <a:stretch/>
        </p:blipFill>
        <p:spPr>
          <a:xfrm>
            <a:off x="791878" y="3464597"/>
            <a:ext cx="3442364" cy="21656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32750" y="5795474"/>
            <a:ext cx="1197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L. Montealegre Lobo, C. Dufour, J. </a:t>
            </a:r>
            <a:r>
              <a:rPr lang="en-CA" dirty="0" err="1"/>
              <a:t>Mahseredjian</a:t>
            </a:r>
            <a:r>
              <a:rPr lang="en-CA" dirty="0"/>
              <a:t>, “Real-time Simulation of More-Electric Aircraft Power Systems”, </a:t>
            </a:r>
            <a:r>
              <a:rPr lang="en-GB" dirty="0"/>
              <a:t>Proceedings of the 15th European Conference on Power Electronics and Applications (EPE’13 ECCE Europe), Lille, France, Sept. 3-5, 2013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8932" y="1739899"/>
            <a:ext cx="10737397" cy="5336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Merci beaucoup.</a:t>
            </a:r>
          </a:p>
          <a:p>
            <a:pPr marL="0" indent="0" algn="ctr">
              <a:buNone/>
            </a:pPr>
            <a:r>
              <a:rPr lang="en-US" sz="3600" dirty="0" smtClean="0"/>
              <a:t>Thank you very much.</a:t>
            </a:r>
          </a:p>
          <a:p>
            <a:pPr marL="0" indent="0" algn="ctr">
              <a:buNone/>
            </a:pPr>
            <a:r>
              <a:rPr lang="en-US" sz="3600" dirty="0" err="1" smtClean="0"/>
              <a:t>Danke</a:t>
            </a:r>
            <a:r>
              <a:rPr lang="en-US" sz="3600" dirty="0" smtClean="0"/>
              <a:t> </a:t>
            </a:r>
            <a:r>
              <a:rPr lang="de-DE" sz="3600" dirty="0" smtClean="0"/>
              <a:t>sehr.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err="1" smtClean="0"/>
              <a:t>Muito</a:t>
            </a:r>
            <a:r>
              <a:rPr lang="en-US" sz="3600" dirty="0" smtClean="0"/>
              <a:t> obrigado.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dirty="0" smtClean="0"/>
              <a:t>christian.dufour@opal-rt.com</a:t>
            </a: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(end of original RT-17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506" y="3183859"/>
            <a:ext cx="6114842" cy="720080"/>
          </a:xfrm>
        </p:spPr>
        <p:txBody>
          <a:bodyPr/>
          <a:lstStyle/>
          <a:p>
            <a:r>
              <a:rPr lang="en-CA" dirty="0" smtClean="0"/>
              <a:t>Appendix: Advanced </a:t>
            </a:r>
            <a:r>
              <a:rPr lang="en-CA" dirty="0" smtClean="0"/>
              <a:t>Line models in SSN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51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865447"/>
            <a:ext cx="7944191" cy="515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0" y="990599"/>
            <a:ext cx="4572000" cy="5336720"/>
          </a:xfrm>
        </p:spPr>
        <p:txBody>
          <a:bodyPr/>
          <a:lstStyle/>
          <a:p>
            <a:r>
              <a:rPr lang="en-US" dirty="0" smtClean="0"/>
              <a:t>Transmission line delays allow large transmission system to run in real-time.</a:t>
            </a:r>
          </a:p>
          <a:p>
            <a:pPr lvl="1"/>
            <a:r>
              <a:rPr lang="en-US" dirty="0" smtClean="0"/>
              <a:t>Ex: HQ grid run in real-time on 64 core on SGI computer</a:t>
            </a:r>
          </a:p>
          <a:p>
            <a:pPr lvl="1"/>
            <a:r>
              <a:rPr lang="en-US" dirty="0" smtClean="0"/>
              <a:t>Automatic partition in Hypersim RT simulator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925" y="149292"/>
            <a:ext cx="11067184" cy="571723"/>
          </a:xfrm>
        </p:spPr>
        <p:txBody>
          <a:bodyPr/>
          <a:lstStyle/>
          <a:p>
            <a:r>
              <a:rPr lang="en-US" dirty="0" smtClean="0"/>
              <a:t>Challenge of distribution networks with EMT-DRTS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69" y="187996"/>
            <a:ext cx="4775215" cy="720080"/>
          </a:xfrm>
        </p:spPr>
        <p:txBody>
          <a:bodyPr/>
          <a:lstStyle/>
          <a:p>
            <a:r>
              <a:rPr lang="en-CA" dirty="0" smtClean="0"/>
              <a:t>Advanced Line models in SSN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1504" y="908076"/>
            <a:ext cx="8928992" cy="936749"/>
          </a:xfrm>
        </p:spPr>
        <p:txBody>
          <a:bodyPr/>
          <a:lstStyle/>
          <a:p>
            <a:r>
              <a:rPr lang="en-CA" dirty="0" smtClean="0"/>
              <a:t>SSN can implement FD-line models that are only efficient in the nodal world. State-space representation would be simply too big.</a:t>
            </a:r>
            <a:endParaRPr lang="fr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03512" y="1988841"/>
          <a:ext cx="8496944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1152128"/>
                <a:gridCol w="1656184"/>
                <a:gridCol w="2160240"/>
                <a:gridCol w="1512168"/>
              </a:tblGrid>
              <a:tr h="458620">
                <a:tc>
                  <a:txBody>
                    <a:bodyPr/>
                    <a:lstStyle/>
                    <a:p>
                      <a:r>
                        <a:rPr lang="en-CA" dirty="0" smtClean="0"/>
                        <a:t>Line type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Accuracy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Computational load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Preferred applications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Availability</a:t>
                      </a:r>
                      <a:endParaRPr lang="fr-CA" dirty="0"/>
                    </a:p>
                  </a:txBody>
                  <a:tcPr/>
                </a:tc>
              </a:tr>
              <a:tr h="655171">
                <a:tc>
                  <a:txBody>
                    <a:bodyPr/>
                    <a:lstStyle/>
                    <a:p>
                      <a:r>
                        <a:rPr lang="el-GR" sz="3200" dirty="0" smtClean="0">
                          <a:sym typeface="Symbol"/>
                        </a:rPr>
                        <a:t></a:t>
                      </a:r>
                      <a:r>
                        <a:rPr lang="en-CA" dirty="0" smtClean="0"/>
                        <a:t> line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medium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Low- medium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General 50-60 Hz simulation,</a:t>
                      </a:r>
                      <a:r>
                        <a:rPr lang="en-CA" baseline="0" dirty="0" smtClean="0"/>
                        <a:t> transients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SPS, PLECS, </a:t>
                      </a:r>
                      <a:r>
                        <a:rPr lang="en-CA" dirty="0" err="1" smtClean="0"/>
                        <a:t>ARTEMiS</a:t>
                      </a:r>
                      <a:endParaRPr lang="en-CA" dirty="0" smtClean="0"/>
                    </a:p>
                  </a:txBody>
                  <a:tcPr/>
                </a:tc>
              </a:tr>
              <a:tr h="655171">
                <a:tc>
                  <a:txBody>
                    <a:bodyPr/>
                    <a:lstStyle/>
                    <a:p>
                      <a:r>
                        <a:rPr lang="en-CA" dirty="0" smtClean="0"/>
                        <a:t>Bergeron (with losses) (Constant</a:t>
                      </a:r>
                      <a:r>
                        <a:rPr lang="en-CA" baseline="0" dirty="0" smtClean="0"/>
                        <a:t> Parameters CP line)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good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Transient</a:t>
                      </a:r>
                      <a:r>
                        <a:rPr lang="en-CA" baseline="0" dirty="0" smtClean="0"/>
                        <a:t> simulation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SPS,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ARTEMiS</a:t>
                      </a:r>
                      <a:endParaRPr lang="en-CA" baseline="0" dirty="0" smtClean="0"/>
                    </a:p>
                    <a:p>
                      <a:r>
                        <a:rPr lang="en-CA" baseline="0" dirty="0" smtClean="0"/>
                        <a:t>EMTP-RV</a:t>
                      </a:r>
                      <a:endParaRPr lang="fr-CA" dirty="0"/>
                    </a:p>
                  </a:txBody>
                  <a:tcPr/>
                </a:tc>
              </a:tr>
              <a:tr h="655171">
                <a:tc>
                  <a:txBody>
                    <a:bodyPr/>
                    <a:lstStyle/>
                    <a:p>
                      <a:r>
                        <a:rPr lang="en-CA" dirty="0" smtClean="0"/>
                        <a:t>Frequency Dependant</a:t>
                      </a:r>
                      <a:br>
                        <a:rPr lang="en-CA" dirty="0" smtClean="0"/>
                      </a:br>
                      <a:r>
                        <a:rPr lang="en-CA" dirty="0" smtClean="0"/>
                        <a:t>(Marti-type)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good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Medium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High-accuracy transients simulation (over-head</a:t>
                      </a:r>
                      <a:r>
                        <a:rPr lang="en-CA" baseline="0" dirty="0" smtClean="0"/>
                        <a:t> lines)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SSN</a:t>
                      </a:r>
                    </a:p>
                    <a:p>
                      <a:r>
                        <a:rPr lang="en-CA" dirty="0" smtClean="0"/>
                        <a:t>EMTP-RV</a:t>
                      </a:r>
                      <a:endParaRPr lang="fr-CA" dirty="0"/>
                    </a:p>
                  </a:txBody>
                  <a:tcPr/>
                </a:tc>
              </a:tr>
              <a:tr h="851722">
                <a:tc>
                  <a:txBody>
                    <a:bodyPr/>
                    <a:lstStyle/>
                    <a:p>
                      <a:r>
                        <a:rPr lang="en-CA" dirty="0" smtClean="0"/>
                        <a:t>Frequency dependant (Phase-domain/</a:t>
                      </a:r>
                      <a:r>
                        <a:rPr lang="en-CA" dirty="0" err="1" smtClean="0"/>
                        <a:t>WideBand</a:t>
                      </a:r>
                      <a:r>
                        <a:rPr lang="en-CA" dirty="0" smtClean="0"/>
                        <a:t> type)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Excellent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High-accuracy transients simulation especially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cable and unbalanced lines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SSN</a:t>
                      </a:r>
                    </a:p>
                    <a:p>
                      <a:r>
                        <a:rPr lang="en-CA" dirty="0" smtClean="0"/>
                        <a:t>EMTP-RV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4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4575" y="1016274"/>
            <a:ext cx="10345150" cy="5112568"/>
          </a:xfrm>
        </p:spPr>
        <p:txBody>
          <a:bodyPr/>
          <a:lstStyle/>
          <a:p>
            <a:r>
              <a:rPr lang="en-CA" dirty="0" smtClean="0"/>
              <a:t>Pi-line are the simplest model.</a:t>
            </a:r>
          </a:p>
          <a:p>
            <a:r>
              <a:rPr lang="en-CA" dirty="0" smtClean="0"/>
              <a:t>Bergeron-line represents correctly the traveling-wave effect on line: one will be able to observe wave edge.</a:t>
            </a:r>
          </a:p>
          <a:p>
            <a:r>
              <a:rPr lang="en-CA" dirty="0" smtClean="0"/>
              <a:t>Open &gt;&gt; </a:t>
            </a:r>
            <a:r>
              <a:rPr lang="en-CA" dirty="0" err="1" smtClean="0"/>
              <a:t>power_monophaseline</a:t>
            </a:r>
            <a:endParaRPr lang="en-CA" dirty="0" smtClean="0"/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4513" y="81618"/>
            <a:ext cx="4213853" cy="720080"/>
          </a:xfrm>
        </p:spPr>
        <p:txBody>
          <a:bodyPr/>
          <a:lstStyle/>
          <a:p>
            <a:r>
              <a:rPr lang="en-CA" dirty="0" smtClean="0"/>
              <a:t>Line models for dummy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694947"/>
            <a:ext cx="11905323" cy="432693"/>
          </a:xfrm>
        </p:spPr>
        <p:txBody>
          <a:bodyPr/>
          <a:lstStyle/>
          <a:p>
            <a:r>
              <a:rPr lang="en-CA" dirty="0" smtClean="0"/>
              <a:t>Pi-line and Bergeron-type line with losses</a:t>
            </a:r>
            <a:endParaRPr lang="fr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2481417"/>
            <a:ext cx="3832603" cy="284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26" y="3252181"/>
            <a:ext cx="6081911" cy="35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583833" y="4203125"/>
            <a:ext cx="559445" cy="16741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none" lIns="0" tIns="45705" rIns="0" bIns="457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26" y="3138935"/>
            <a:ext cx="6308983" cy="368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1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Include wire skin effect and ground return frequency dependence.</a:t>
            </a:r>
          </a:p>
          <a:p>
            <a:r>
              <a:rPr lang="en-CA" dirty="0" smtClean="0"/>
              <a:t>Typically Bergeron-line model will not damp enough high-frequency components</a:t>
            </a:r>
          </a:p>
          <a:p>
            <a:r>
              <a:rPr lang="en-CA" dirty="0" smtClean="0"/>
              <a:t>FD-line (Marti): functions computed in the modal domain</a:t>
            </a:r>
          </a:p>
          <a:p>
            <a:r>
              <a:rPr lang="en-CA" dirty="0" smtClean="0"/>
              <a:t>ULM (</a:t>
            </a:r>
            <a:r>
              <a:rPr lang="en-CA" dirty="0" err="1" smtClean="0"/>
              <a:t>WideBand</a:t>
            </a:r>
            <a:r>
              <a:rPr lang="en-CA" dirty="0" smtClean="0"/>
              <a:t>): functions computed in the phase domain directly</a:t>
            </a:r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64129" y="176841"/>
            <a:ext cx="4237916" cy="720080"/>
          </a:xfrm>
        </p:spPr>
        <p:txBody>
          <a:bodyPr/>
          <a:lstStyle/>
          <a:p>
            <a:r>
              <a:rPr lang="en-CA" dirty="0"/>
              <a:t>Line models for dummy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FD-line models</a:t>
            </a:r>
            <a:endParaRPr lang="fr-CA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43672" y="3910124"/>
            <a:ext cx="0" cy="19442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43672" y="5854340"/>
            <a:ext cx="273630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37922" y="4024854"/>
            <a:ext cx="4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Zc</a:t>
            </a:r>
            <a:r>
              <a:rPr lang="en-CA" dirty="0"/>
              <a:t> </a:t>
            </a:r>
            <a:endParaRPr lang="fr-CA" dirty="0"/>
          </a:p>
        </p:txBody>
      </p:sp>
      <p:sp>
        <p:nvSpPr>
          <p:cNvPr id="14" name="TextBox 13"/>
          <p:cNvSpPr txBox="1"/>
          <p:nvPr/>
        </p:nvSpPr>
        <p:spPr>
          <a:xfrm>
            <a:off x="5430454" y="58700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Symbol" pitchFamily="18" charset="2"/>
              </a:rPr>
              <a:t>w</a:t>
            </a:r>
            <a:endParaRPr lang="fr-CA" dirty="0">
              <a:latin typeface="Symbol" pitchFamily="18" charset="2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176120" y="3909989"/>
            <a:ext cx="0" cy="19442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76120" y="5854205"/>
            <a:ext cx="273630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16080" y="405414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</a:t>
            </a:r>
            <a:endParaRPr lang="fr-CA" dirty="0"/>
          </a:p>
        </p:txBody>
      </p:sp>
      <p:sp>
        <p:nvSpPr>
          <p:cNvPr id="18" name="TextBox 17"/>
          <p:cNvSpPr txBox="1"/>
          <p:nvPr/>
        </p:nvSpPr>
        <p:spPr>
          <a:xfrm>
            <a:off x="9561046" y="588734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Symbol" pitchFamily="18" charset="2"/>
              </a:rPr>
              <a:t>w</a:t>
            </a:r>
            <a:endParaRPr lang="fr-CA" dirty="0">
              <a:latin typeface="Symbol" pitchFamily="18" charset="2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184571" y="4406675"/>
            <a:ext cx="2307772" cy="1458686"/>
          </a:xfrm>
          <a:custGeom>
            <a:avLst/>
            <a:gdLst>
              <a:gd name="connsiteX0" fmla="*/ 0 w 2307772"/>
              <a:gd name="connsiteY0" fmla="*/ 0 h 1458686"/>
              <a:gd name="connsiteX1" fmla="*/ 566058 w 2307772"/>
              <a:gd name="connsiteY1" fmla="*/ 21771 h 1458686"/>
              <a:gd name="connsiteX2" fmla="*/ 674915 w 2307772"/>
              <a:gd name="connsiteY2" fmla="*/ 43543 h 1458686"/>
              <a:gd name="connsiteX3" fmla="*/ 751115 w 2307772"/>
              <a:gd name="connsiteY3" fmla="*/ 54428 h 1458686"/>
              <a:gd name="connsiteX4" fmla="*/ 925286 w 2307772"/>
              <a:gd name="connsiteY4" fmla="*/ 87086 h 1458686"/>
              <a:gd name="connsiteX5" fmla="*/ 1012372 w 2307772"/>
              <a:gd name="connsiteY5" fmla="*/ 119743 h 1458686"/>
              <a:gd name="connsiteX6" fmla="*/ 1055915 w 2307772"/>
              <a:gd name="connsiteY6" fmla="*/ 141514 h 1458686"/>
              <a:gd name="connsiteX7" fmla="*/ 1088572 w 2307772"/>
              <a:gd name="connsiteY7" fmla="*/ 152400 h 1458686"/>
              <a:gd name="connsiteX8" fmla="*/ 1143000 w 2307772"/>
              <a:gd name="connsiteY8" fmla="*/ 174171 h 1458686"/>
              <a:gd name="connsiteX9" fmla="*/ 1175658 w 2307772"/>
              <a:gd name="connsiteY9" fmla="*/ 185057 h 1458686"/>
              <a:gd name="connsiteX10" fmla="*/ 1208315 w 2307772"/>
              <a:gd name="connsiteY10" fmla="*/ 206828 h 1458686"/>
              <a:gd name="connsiteX11" fmla="*/ 1230086 w 2307772"/>
              <a:gd name="connsiteY11" fmla="*/ 239486 h 1458686"/>
              <a:gd name="connsiteX12" fmla="*/ 1284515 w 2307772"/>
              <a:gd name="connsiteY12" fmla="*/ 250371 h 1458686"/>
              <a:gd name="connsiteX13" fmla="*/ 1328058 w 2307772"/>
              <a:gd name="connsiteY13" fmla="*/ 261257 h 1458686"/>
              <a:gd name="connsiteX14" fmla="*/ 1360715 w 2307772"/>
              <a:gd name="connsiteY14" fmla="*/ 283028 h 1458686"/>
              <a:gd name="connsiteX15" fmla="*/ 1393372 w 2307772"/>
              <a:gd name="connsiteY15" fmla="*/ 293914 h 1458686"/>
              <a:gd name="connsiteX16" fmla="*/ 1447800 w 2307772"/>
              <a:gd name="connsiteY16" fmla="*/ 326571 h 1458686"/>
              <a:gd name="connsiteX17" fmla="*/ 1469572 w 2307772"/>
              <a:gd name="connsiteY17" fmla="*/ 359228 h 1458686"/>
              <a:gd name="connsiteX18" fmla="*/ 1545772 w 2307772"/>
              <a:gd name="connsiteY18" fmla="*/ 391886 h 1458686"/>
              <a:gd name="connsiteX19" fmla="*/ 1600200 w 2307772"/>
              <a:gd name="connsiteY19" fmla="*/ 446314 h 1458686"/>
              <a:gd name="connsiteX20" fmla="*/ 1687286 w 2307772"/>
              <a:gd name="connsiteY20" fmla="*/ 522514 h 1458686"/>
              <a:gd name="connsiteX21" fmla="*/ 1752600 w 2307772"/>
              <a:gd name="connsiteY21" fmla="*/ 555171 h 1458686"/>
              <a:gd name="connsiteX22" fmla="*/ 1774372 w 2307772"/>
              <a:gd name="connsiteY22" fmla="*/ 587828 h 1458686"/>
              <a:gd name="connsiteX23" fmla="*/ 1817915 w 2307772"/>
              <a:gd name="connsiteY23" fmla="*/ 620486 h 1458686"/>
              <a:gd name="connsiteX24" fmla="*/ 1850572 w 2307772"/>
              <a:gd name="connsiteY24" fmla="*/ 685800 h 1458686"/>
              <a:gd name="connsiteX25" fmla="*/ 1883229 w 2307772"/>
              <a:gd name="connsiteY25" fmla="*/ 696686 h 1458686"/>
              <a:gd name="connsiteX26" fmla="*/ 1926772 w 2307772"/>
              <a:gd name="connsiteY26" fmla="*/ 762000 h 1458686"/>
              <a:gd name="connsiteX27" fmla="*/ 1959429 w 2307772"/>
              <a:gd name="connsiteY27" fmla="*/ 827314 h 1458686"/>
              <a:gd name="connsiteX28" fmla="*/ 2024743 w 2307772"/>
              <a:gd name="connsiteY28" fmla="*/ 892628 h 1458686"/>
              <a:gd name="connsiteX29" fmla="*/ 2057400 w 2307772"/>
              <a:gd name="connsiteY29" fmla="*/ 957943 h 1458686"/>
              <a:gd name="connsiteX30" fmla="*/ 2068286 w 2307772"/>
              <a:gd name="connsiteY30" fmla="*/ 990600 h 1458686"/>
              <a:gd name="connsiteX31" fmla="*/ 2122715 w 2307772"/>
              <a:gd name="connsiteY31" fmla="*/ 1045028 h 1458686"/>
              <a:gd name="connsiteX32" fmla="*/ 2155372 w 2307772"/>
              <a:gd name="connsiteY32" fmla="*/ 1099457 h 1458686"/>
              <a:gd name="connsiteX33" fmla="*/ 2177143 w 2307772"/>
              <a:gd name="connsiteY33" fmla="*/ 1175657 h 1458686"/>
              <a:gd name="connsiteX34" fmla="*/ 2198915 w 2307772"/>
              <a:gd name="connsiteY34" fmla="*/ 1208314 h 1458686"/>
              <a:gd name="connsiteX35" fmla="*/ 2209800 w 2307772"/>
              <a:gd name="connsiteY35" fmla="*/ 1240971 h 1458686"/>
              <a:gd name="connsiteX36" fmla="*/ 2231572 w 2307772"/>
              <a:gd name="connsiteY36" fmla="*/ 1284514 h 1458686"/>
              <a:gd name="connsiteX37" fmla="*/ 2264229 w 2307772"/>
              <a:gd name="connsiteY37" fmla="*/ 1371600 h 1458686"/>
              <a:gd name="connsiteX38" fmla="*/ 2275115 w 2307772"/>
              <a:gd name="connsiteY38" fmla="*/ 1415143 h 1458686"/>
              <a:gd name="connsiteX39" fmla="*/ 2307772 w 2307772"/>
              <a:gd name="connsiteY39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07772" h="1458686">
                <a:moveTo>
                  <a:pt x="0" y="0"/>
                </a:moveTo>
                <a:cubicBezTo>
                  <a:pt x="233932" y="46787"/>
                  <a:pt x="-76863" y="-12067"/>
                  <a:pt x="566058" y="21771"/>
                </a:cubicBezTo>
                <a:cubicBezTo>
                  <a:pt x="603011" y="23716"/>
                  <a:pt x="638474" y="37112"/>
                  <a:pt x="674915" y="43543"/>
                </a:cubicBezTo>
                <a:cubicBezTo>
                  <a:pt x="700182" y="48002"/>
                  <a:pt x="725897" y="49700"/>
                  <a:pt x="751115" y="54428"/>
                </a:cubicBezTo>
                <a:cubicBezTo>
                  <a:pt x="969842" y="95439"/>
                  <a:pt x="742563" y="60982"/>
                  <a:pt x="925286" y="87086"/>
                </a:cubicBezTo>
                <a:cubicBezTo>
                  <a:pt x="992360" y="131802"/>
                  <a:pt x="918212" y="88357"/>
                  <a:pt x="1012372" y="119743"/>
                </a:cubicBezTo>
                <a:cubicBezTo>
                  <a:pt x="1027767" y="124875"/>
                  <a:pt x="1041000" y="135122"/>
                  <a:pt x="1055915" y="141514"/>
                </a:cubicBezTo>
                <a:cubicBezTo>
                  <a:pt x="1066462" y="146034"/>
                  <a:pt x="1077828" y="148371"/>
                  <a:pt x="1088572" y="152400"/>
                </a:cubicBezTo>
                <a:cubicBezTo>
                  <a:pt x="1106868" y="159261"/>
                  <a:pt x="1124704" y="167310"/>
                  <a:pt x="1143000" y="174171"/>
                </a:cubicBezTo>
                <a:cubicBezTo>
                  <a:pt x="1153744" y="178200"/>
                  <a:pt x="1165395" y="179925"/>
                  <a:pt x="1175658" y="185057"/>
                </a:cubicBezTo>
                <a:cubicBezTo>
                  <a:pt x="1187360" y="190908"/>
                  <a:pt x="1197429" y="199571"/>
                  <a:pt x="1208315" y="206828"/>
                </a:cubicBezTo>
                <a:cubicBezTo>
                  <a:pt x="1215572" y="217714"/>
                  <a:pt x="1218727" y="232995"/>
                  <a:pt x="1230086" y="239486"/>
                </a:cubicBezTo>
                <a:cubicBezTo>
                  <a:pt x="1246150" y="248666"/>
                  <a:pt x="1266453" y="246357"/>
                  <a:pt x="1284515" y="250371"/>
                </a:cubicBezTo>
                <a:cubicBezTo>
                  <a:pt x="1299120" y="253616"/>
                  <a:pt x="1313544" y="257628"/>
                  <a:pt x="1328058" y="261257"/>
                </a:cubicBezTo>
                <a:cubicBezTo>
                  <a:pt x="1338944" y="268514"/>
                  <a:pt x="1349013" y="277177"/>
                  <a:pt x="1360715" y="283028"/>
                </a:cubicBezTo>
                <a:cubicBezTo>
                  <a:pt x="1370978" y="288160"/>
                  <a:pt x="1383533" y="288010"/>
                  <a:pt x="1393372" y="293914"/>
                </a:cubicBezTo>
                <a:cubicBezTo>
                  <a:pt x="1468079" y="338740"/>
                  <a:pt x="1355294" y="295738"/>
                  <a:pt x="1447800" y="326571"/>
                </a:cubicBezTo>
                <a:cubicBezTo>
                  <a:pt x="1455057" y="337457"/>
                  <a:pt x="1459521" y="350852"/>
                  <a:pt x="1469572" y="359228"/>
                </a:cubicBezTo>
                <a:cubicBezTo>
                  <a:pt x="1487508" y="374175"/>
                  <a:pt x="1523084" y="384323"/>
                  <a:pt x="1545772" y="391886"/>
                </a:cubicBezTo>
                <a:cubicBezTo>
                  <a:pt x="1603825" y="478967"/>
                  <a:pt x="1527632" y="373747"/>
                  <a:pt x="1600200" y="446314"/>
                </a:cubicBezTo>
                <a:cubicBezTo>
                  <a:pt x="1644651" y="490764"/>
                  <a:pt x="1594758" y="491671"/>
                  <a:pt x="1687286" y="522514"/>
                </a:cubicBezTo>
                <a:cubicBezTo>
                  <a:pt x="1732354" y="537537"/>
                  <a:pt x="1710396" y="527035"/>
                  <a:pt x="1752600" y="555171"/>
                </a:cubicBezTo>
                <a:cubicBezTo>
                  <a:pt x="1759857" y="566057"/>
                  <a:pt x="1765121" y="578577"/>
                  <a:pt x="1774372" y="587828"/>
                </a:cubicBezTo>
                <a:cubicBezTo>
                  <a:pt x="1787201" y="600657"/>
                  <a:pt x="1806300" y="606548"/>
                  <a:pt x="1817915" y="620486"/>
                </a:cubicBezTo>
                <a:cubicBezTo>
                  <a:pt x="1857357" y="667818"/>
                  <a:pt x="1794591" y="641016"/>
                  <a:pt x="1850572" y="685800"/>
                </a:cubicBezTo>
                <a:cubicBezTo>
                  <a:pt x="1859532" y="692968"/>
                  <a:pt x="1872343" y="693057"/>
                  <a:pt x="1883229" y="696686"/>
                </a:cubicBezTo>
                <a:cubicBezTo>
                  <a:pt x="1905361" y="807344"/>
                  <a:pt x="1870983" y="717369"/>
                  <a:pt x="1926772" y="762000"/>
                </a:cubicBezTo>
                <a:cubicBezTo>
                  <a:pt x="1974812" y="800432"/>
                  <a:pt x="1926949" y="785554"/>
                  <a:pt x="1959429" y="827314"/>
                </a:cubicBezTo>
                <a:cubicBezTo>
                  <a:pt x="1978332" y="851618"/>
                  <a:pt x="2024743" y="892628"/>
                  <a:pt x="2024743" y="892628"/>
                </a:cubicBezTo>
                <a:cubicBezTo>
                  <a:pt x="2052105" y="974713"/>
                  <a:pt x="2015197" y="873536"/>
                  <a:pt x="2057400" y="957943"/>
                </a:cubicBezTo>
                <a:cubicBezTo>
                  <a:pt x="2062532" y="968206"/>
                  <a:pt x="2061401" y="981420"/>
                  <a:pt x="2068286" y="990600"/>
                </a:cubicBezTo>
                <a:cubicBezTo>
                  <a:pt x="2083681" y="1011126"/>
                  <a:pt x="2122715" y="1045028"/>
                  <a:pt x="2122715" y="1045028"/>
                </a:cubicBezTo>
                <a:cubicBezTo>
                  <a:pt x="2153548" y="1137535"/>
                  <a:pt x="2110547" y="1024751"/>
                  <a:pt x="2155372" y="1099457"/>
                </a:cubicBezTo>
                <a:cubicBezTo>
                  <a:pt x="2165967" y="1117115"/>
                  <a:pt x="2170023" y="1159044"/>
                  <a:pt x="2177143" y="1175657"/>
                </a:cubicBezTo>
                <a:cubicBezTo>
                  <a:pt x="2182297" y="1187682"/>
                  <a:pt x="2191658" y="1197428"/>
                  <a:pt x="2198915" y="1208314"/>
                </a:cubicBezTo>
                <a:cubicBezTo>
                  <a:pt x="2202543" y="1219200"/>
                  <a:pt x="2205280" y="1230424"/>
                  <a:pt x="2209800" y="1240971"/>
                </a:cubicBezTo>
                <a:cubicBezTo>
                  <a:pt x="2216192" y="1255887"/>
                  <a:pt x="2226440" y="1269119"/>
                  <a:pt x="2231572" y="1284514"/>
                </a:cubicBezTo>
                <a:cubicBezTo>
                  <a:pt x="2262960" y="1378677"/>
                  <a:pt x="2219512" y="1304524"/>
                  <a:pt x="2264229" y="1371600"/>
                </a:cubicBezTo>
                <a:cubicBezTo>
                  <a:pt x="2267858" y="1386114"/>
                  <a:pt x="2269222" y="1401392"/>
                  <a:pt x="2275115" y="1415143"/>
                </a:cubicBezTo>
                <a:cubicBezTo>
                  <a:pt x="2284347" y="1436684"/>
                  <a:pt x="2293670" y="1444584"/>
                  <a:pt x="2307772" y="1458686"/>
                </a:cubicBez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1" name="Straight Connector 20"/>
          <p:cNvCxnSpPr/>
          <p:nvPr/>
        </p:nvCxnSpPr>
        <p:spPr>
          <a:xfrm>
            <a:off x="3179325" y="5496158"/>
            <a:ext cx="2284483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67459" y="4486188"/>
            <a:ext cx="2284483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3432" y="3560021"/>
            <a:ext cx="297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Line characteristic impedance</a:t>
            </a:r>
            <a:endParaRPr lang="fr-CA" dirty="0"/>
          </a:p>
        </p:txBody>
      </p:sp>
      <p:sp>
        <p:nvSpPr>
          <p:cNvPr id="24" name="TextBox 23"/>
          <p:cNvSpPr txBox="1"/>
          <p:nvPr/>
        </p:nvSpPr>
        <p:spPr>
          <a:xfrm>
            <a:off x="7017599" y="3574151"/>
            <a:ext cx="26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Line propagation function</a:t>
            </a:r>
            <a:endParaRPr lang="fr-CA" dirty="0"/>
          </a:p>
        </p:txBody>
      </p:sp>
      <p:sp>
        <p:nvSpPr>
          <p:cNvPr id="25" name="TextBox 24"/>
          <p:cNvSpPr txBox="1"/>
          <p:nvPr/>
        </p:nvSpPr>
        <p:spPr>
          <a:xfrm>
            <a:off x="3145971" y="5251007"/>
            <a:ext cx="755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Bergeron</a:t>
            </a:r>
            <a:endParaRPr lang="fr-CA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856774" y="4242800"/>
            <a:ext cx="755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Bergeron</a:t>
            </a:r>
            <a:endParaRPr lang="fr-CA" sz="1200" dirty="0"/>
          </a:p>
        </p:txBody>
      </p:sp>
      <p:sp>
        <p:nvSpPr>
          <p:cNvPr id="27" name="Freeform 26"/>
          <p:cNvSpPr/>
          <p:nvPr/>
        </p:nvSpPr>
        <p:spPr bwMode="auto">
          <a:xfrm>
            <a:off x="3145971" y="4844144"/>
            <a:ext cx="2536372" cy="654603"/>
          </a:xfrm>
          <a:custGeom>
            <a:avLst/>
            <a:gdLst>
              <a:gd name="connsiteX0" fmla="*/ 0 w 2536372"/>
              <a:gd name="connsiteY0" fmla="*/ 0 h 654603"/>
              <a:gd name="connsiteX1" fmla="*/ 653143 w 2536372"/>
              <a:gd name="connsiteY1" fmla="*/ 21771 h 654603"/>
              <a:gd name="connsiteX2" fmla="*/ 751115 w 2536372"/>
              <a:gd name="connsiteY2" fmla="*/ 54428 h 654603"/>
              <a:gd name="connsiteX3" fmla="*/ 794658 w 2536372"/>
              <a:gd name="connsiteY3" fmla="*/ 65314 h 654603"/>
              <a:gd name="connsiteX4" fmla="*/ 827315 w 2536372"/>
              <a:gd name="connsiteY4" fmla="*/ 87086 h 654603"/>
              <a:gd name="connsiteX5" fmla="*/ 870858 w 2536372"/>
              <a:gd name="connsiteY5" fmla="*/ 130628 h 654603"/>
              <a:gd name="connsiteX6" fmla="*/ 892629 w 2536372"/>
              <a:gd name="connsiteY6" fmla="*/ 152400 h 654603"/>
              <a:gd name="connsiteX7" fmla="*/ 925286 w 2536372"/>
              <a:gd name="connsiteY7" fmla="*/ 163286 h 654603"/>
              <a:gd name="connsiteX8" fmla="*/ 968829 w 2536372"/>
              <a:gd name="connsiteY8" fmla="*/ 206828 h 654603"/>
              <a:gd name="connsiteX9" fmla="*/ 979715 w 2536372"/>
              <a:gd name="connsiteY9" fmla="*/ 239486 h 654603"/>
              <a:gd name="connsiteX10" fmla="*/ 1012372 w 2536372"/>
              <a:gd name="connsiteY10" fmla="*/ 261257 h 654603"/>
              <a:gd name="connsiteX11" fmla="*/ 1077686 w 2536372"/>
              <a:gd name="connsiteY11" fmla="*/ 304800 h 654603"/>
              <a:gd name="connsiteX12" fmla="*/ 1099458 w 2536372"/>
              <a:gd name="connsiteY12" fmla="*/ 326571 h 654603"/>
              <a:gd name="connsiteX13" fmla="*/ 1121229 w 2536372"/>
              <a:gd name="connsiteY13" fmla="*/ 359228 h 654603"/>
              <a:gd name="connsiteX14" fmla="*/ 1186543 w 2536372"/>
              <a:gd name="connsiteY14" fmla="*/ 381000 h 654603"/>
              <a:gd name="connsiteX15" fmla="*/ 1251858 w 2536372"/>
              <a:gd name="connsiteY15" fmla="*/ 413657 h 654603"/>
              <a:gd name="connsiteX16" fmla="*/ 1284515 w 2536372"/>
              <a:gd name="connsiteY16" fmla="*/ 435428 h 654603"/>
              <a:gd name="connsiteX17" fmla="*/ 1295400 w 2536372"/>
              <a:gd name="connsiteY17" fmla="*/ 468086 h 654603"/>
              <a:gd name="connsiteX18" fmla="*/ 1328058 w 2536372"/>
              <a:gd name="connsiteY18" fmla="*/ 478971 h 654603"/>
              <a:gd name="connsiteX19" fmla="*/ 1382486 w 2536372"/>
              <a:gd name="connsiteY19" fmla="*/ 511628 h 654603"/>
              <a:gd name="connsiteX20" fmla="*/ 1447800 w 2536372"/>
              <a:gd name="connsiteY20" fmla="*/ 555171 h 654603"/>
              <a:gd name="connsiteX21" fmla="*/ 1480458 w 2536372"/>
              <a:gd name="connsiteY21" fmla="*/ 576943 h 654603"/>
              <a:gd name="connsiteX22" fmla="*/ 1524000 w 2536372"/>
              <a:gd name="connsiteY22" fmla="*/ 587828 h 654603"/>
              <a:gd name="connsiteX23" fmla="*/ 1730829 w 2536372"/>
              <a:gd name="connsiteY23" fmla="*/ 642257 h 654603"/>
              <a:gd name="connsiteX24" fmla="*/ 1807029 w 2536372"/>
              <a:gd name="connsiteY24" fmla="*/ 653143 h 654603"/>
              <a:gd name="connsiteX25" fmla="*/ 2536372 w 2536372"/>
              <a:gd name="connsiteY25" fmla="*/ 653143 h 65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36372" h="654603">
                <a:moveTo>
                  <a:pt x="0" y="0"/>
                </a:moveTo>
                <a:cubicBezTo>
                  <a:pt x="217714" y="7257"/>
                  <a:pt x="435877" y="6027"/>
                  <a:pt x="653143" y="21771"/>
                </a:cubicBezTo>
                <a:cubicBezTo>
                  <a:pt x="687477" y="24259"/>
                  <a:pt x="717719" y="46079"/>
                  <a:pt x="751115" y="54428"/>
                </a:cubicBezTo>
                <a:lnTo>
                  <a:pt x="794658" y="65314"/>
                </a:lnTo>
                <a:cubicBezTo>
                  <a:pt x="805544" y="72571"/>
                  <a:pt x="819142" y="76870"/>
                  <a:pt x="827315" y="87086"/>
                </a:cubicBezTo>
                <a:cubicBezTo>
                  <a:pt x="869536" y="139864"/>
                  <a:pt x="799606" y="106879"/>
                  <a:pt x="870858" y="130628"/>
                </a:cubicBezTo>
                <a:cubicBezTo>
                  <a:pt x="878115" y="137885"/>
                  <a:pt x="883828" y="147119"/>
                  <a:pt x="892629" y="152400"/>
                </a:cubicBezTo>
                <a:cubicBezTo>
                  <a:pt x="902468" y="158304"/>
                  <a:pt x="917172" y="155172"/>
                  <a:pt x="925286" y="163286"/>
                </a:cubicBezTo>
                <a:cubicBezTo>
                  <a:pt x="983341" y="221341"/>
                  <a:pt x="881746" y="177802"/>
                  <a:pt x="968829" y="206828"/>
                </a:cubicBezTo>
                <a:cubicBezTo>
                  <a:pt x="972458" y="217714"/>
                  <a:pt x="972547" y="230526"/>
                  <a:pt x="979715" y="239486"/>
                </a:cubicBezTo>
                <a:cubicBezTo>
                  <a:pt x="987888" y="249702"/>
                  <a:pt x="1002321" y="252882"/>
                  <a:pt x="1012372" y="261257"/>
                </a:cubicBezTo>
                <a:cubicBezTo>
                  <a:pt x="1066734" y="306558"/>
                  <a:pt x="1020294" y="285669"/>
                  <a:pt x="1077686" y="304800"/>
                </a:cubicBezTo>
                <a:cubicBezTo>
                  <a:pt x="1084943" y="312057"/>
                  <a:pt x="1093047" y="318557"/>
                  <a:pt x="1099458" y="326571"/>
                </a:cubicBezTo>
                <a:cubicBezTo>
                  <a:pt x="1107631" y="336787"/>
                  <a:pt x="1110135" y="352294"/>
                  <a:pt x="1121229" y="359228"/>
                </a:cubicBezTo>
                <a:cubicBezTo>
                  <a:pt x="1140690" y="371391"/>
                  <a:pt x="1167448" y="368270"/>
                  <a:pt x="1186543" y="381000"/>
                </a:cubicBezTo>
                <a:cubicBezTo>
                  <a:pt x="1280131" y="443391"/>
                  <a:pt x="1161720" y="368589"/>
                  <a:pt x="1251858" y="413657"/>
                </a:cubicBezTo>
                <a:cubicBezTo>
                  <a:pt x="1263560" y="419508"/>
                  <a:pt x="1273629" y="428171"/>
                  <a:pt x="1284515" y="435428"/>
                </a:cubicBezTo>
                <a:cubicBezTo>
                  <a:pt x="1288143" y="446314"/>
                  <a:pt x="1287286" y="459972"/>
                  <a:pt x="1295400" y="468086"/>
                </a:cubicBezTo>
                <a:cubicBezTo>
                  <a:pt x="1303514" y="476200"/>
                  <a:pt x="1318218" y="473067"/>
                  <a:pt x="1328058" y="478971"/>
                </a:cubicBezTo>
                <a:cubicBezTo>
                  <a:pt x="1402773" y="523799"/>
                  <a:pt x="1289971" y="480792"/>
                  <a:pt x="1382486" y="511628"/>
                </a:cubicBezTo>
                <a:lnTo>
                  <a:pt x="1447800" y="555171"/>
                </a:lnTo>
                <a:cubicBezTo>
                  <a:pt x="1458686" y="562428"/>
                  <a:pt x="1467765" y="573770"/>
                  <a:pt x="1480458" y="576943"/>
                </a:cubicBezTo>
                <a:lnTo>
                  <a:pt x="1524000" y="587828"/>
                </a:lnTo>
                <a:cubicBezTo>
                  <a:pt x="1608808" y="630233"/>
                  <a:pt x="1580299" y="620752"/>
                  <a:pt x="1730829" y="642257"/>
                </a:cubicBezTo>
                <a:cubicBezTo>
                  <a:pt x="1756229" y="645886"/>
                  <a:pt x="1781373" y="652796"/>
                  <a:pt x="1807029" y="653143"/>
                </a:cubicBezTo>
                <a:cubicBezTo>
                  <a:pt x="2050121" y="656428"/>
                  <a:pt x="2293258" y="653143"/>
                  <a:pt x="2536372" y="653143"/>
                </a:cubicBez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12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FD line models uses X-type NIB interfaces</a:t>
            </a:r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7326" y="111968"/>
            <a:ext cx="3816811" cy="720080"/>
          </a:xfrm>
        </p:spPr>
        <p:txBody>
          <a:bodyPr/>
          <a:lstStyle/>
          <a:p>
            <a:r>
              <a:rPr lang="en-CA" dirty="0"/>
              <a:t>Line models for dummy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Example case in </a:t>
            </a:r>
            <a:r>
              <a:rPr lang="en-CA" dirty="0" err="1" smtClean="0"/>
              <a:t>ARTEMiS</a:t>
            </a:r>
            <a:r>
              <a:rPr lang="en-CA" dirty="0" smtClean="0"/>
              <a:t> demos</a:t>
            </a:r>
            <a:endParaRPr lang="fr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145800"/>
            <a:ext cx="79565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451274"/>
            <a:ext cx="63627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7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9220" y="3193281"/>
            <a:ext cx="8163385" cy="571723"/>
          </a:xfrm>
        </p:spPr>
        <p:txBody>
          <a:bodyPr/>
          <a:lstStyle/>
          <a:p>
            <a:r>
              <a:rPr lang="en-US" dirty="0" smtClean="0"/>
              <a:t>Appendix: More about </a:t>
            </a:r>
            <a:r>
              <a:rPr lang="en-US" dirty="0" err="1" smtClean="0"/>
              <a:t>ARTEMiS</a:t>
            </a:r>
            <a:r>
              <a:rPr lang="en-US" dirty="0" smtClean="0"/>
              <a:t> 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188641"/>
            <a:ext cx="8231187" cy="574675"/>
          </a:xfrm>
        </p:spPr>
        <p:txBody>
          <a:bodyPr/>
          <a:lstStyle/>
          <a:p>
            <a:r>
              <a:rPr lang="en-US" sz="3600" dirty="0"/>
              <a:t>Simulation solvers for power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761937"/>
            <a:ext cx="10031329" cy="3311574"/>
          </a:xfrm>
        </p:spPr>
        <p:txBody>
          <a:bodyPr/>
          <a:lstStyle/>
          <a:p>
            <a:r>
              <a:rPr lang="en-US" sz="3200" dirty="0"/>
              <a:t>Key characteristics of </a:t>
            </a:r>
            <a:r>
              <a:rPr lang="en-US" sz="3200" dirty="0" smtClean="0"/>
              <a:t>modern power </a:t>
            </a:r>
            <a:r>
              <a:rPr lang="en-US" sz="3200" dirty="0"/>
              <a:t>systems</a:t>
            </a:r>
          </a:p>
          <a:p>
            <a:pPr lvl="1"/>
            <a:r>
              <a:rPr lang="en-US" dirty="0"/>
              <a:t>Contains a wide range of frequency modes</a:t>
            </a:r>
          </a:p>
          <a:p>
            <a:pPr lvl="2"/>
            <a:r>
              <a:rPr lang="en-US" dirty="0" smtClean="0"/>
              <a:t>Requires ‘stiff’ fixed-step solvers. Stiff solver remains stable even with mode above the simulation </a:t>
            </a:r>
            <a:r>
              <a:rPr lang="en-US" dirty="0" err="1" smtClean="0"/>
              <a:t>Nyquist</a:t>
            </a:r>
            <a:r>
              <a:rPr lang="en-US" dirty="0" smtClean="0"/>
              <a:t> limit.</a:t>
            </a:r>
          </a:p>
          <a:p>
            <a:pPr lvl="1"/>
            <a:r>
              <a:rPr lang="en-US" dirty="0"/>
              <a:t>Contains a lot of PWM-driven power electronics</a:t>
            </a:r>
          </a:p>
          <a:p>
            <a:pPr lvl="2"/>
            <a:r>
              <a:rPr lang="en-US" dirty="0" smtClean="0"/>
              <a:t>The simulator must avoid sampling effect  when computing IGBT pulse ‘events’ internally or when reading PWM pulses from its I/Os</a:t>
            </a:r>
          </a:p>
        </p:txBody>
      </p:sp>
    </p:spTree>
    <p:extLst>
      <p:ext uri="{BB962C8B-B14F-4D97-AF65-F5344CB8AC3E}">
        <p14:creationId xmlns:p14="http://schemas.microsoft.com/office/powerpoint/2010/main" val="1369259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989" y="260649"/>
            <a:ext cx="8752685" cy="574675"/>
          </a:xfrm>
        </p:spPr>
        <p:txBody>
          <a:bodyPr>
            <a:noAutofit/>
          </a:bodyPr>
          <a:lstStyle/>
          <a:p>
            <a:r>
              <a:rPr lang="en-US" sz="3600" dirty="0"/>
              <a:t>Solvers methods for power system simulation</a:t>
            </a:r>
            <a:endParaRPr lang="en-US" sz="36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040299" y="1268760"/>
            <a:ext cx="8396288" cy="2685738"/>
          </a:xfrm>
          <a:prstGeom prst="rect">
            <a:avLst/>
          </a:prstGeom>
        </p:spPr>
        <p:txBody>
          <a:bodyPr/>
          <a:lstStyle/>
          <a:p>
            <a:pPr marL="609600" indent="-609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latin typeface="+mj-lt"/>
              </a:rPr>
              <a:t>Simulation methods electric systems:</a:t>
            </a:r>
          </a:p>
          <a:p>
            <a:pPr marL="1066800" lvl="1" indent="-609600" eaLnBrk="0" hangingPunct="0">
              <a:spcBef>
                <a:spcPct val="20000"/>
              </a:spcBef>
              <a:buSzPct val="90000"/>
              <a:buFont typeface="Wingdings" pitchFamily="2" charset="2"/>
              <a:buChar char="q"/>
            </a:pPr>
            <a:r>
              <a:rPr lang="en-US" sz="2200" kern="0" dirty="0">
                <a:latin typeface="+mj-lt"/>
              </a:rPr>
              <a:t>Nodal approach (EMTP, HYPERSIM)</a:t>
            </a:r>
          </a:p>
          <a:p>
            <a:pPr marL="1066800" lvl="1" indent="-609600" eaLnBrk="0" hangingPunct="0">
              <a:spcBef>
                <a:spcPct val="20000"/>
              </a:spcBef>
              <a:buSzPct val="90000"/>
              <a:buFont typeface="Wingdings" pitchFamily="2" charset="2"/>
              <a:buChar char="q"/>
            </a:pPr>
            <a:r>
              <a:rPr lang="en-US" sz="2200" kern="0" dirty="0">
                <a:latin typeface="+mj-lt"/>
              </a:rPr>
              <a:t>State-Space (SimPowerSystems, PLECS)</a:t>
            </a:r>
          </a:p>
          <a:p>
            <a:pPr marL="1066800" lvl="1" indent="-609600" eaLnBrk="0" hangingPunct="0">
              <a:spcBef>
                <a:spcPct val="20000"/>
              </a:spcBef>
              <a:buSzPct val="90000"/>
              <a:buFont typeface="Wingdings" pitchFamily="2" charset="2"/>
              <a:buChar char="q"/>
            </a:pPr>
            <a:r>
              <a:rPr lang="en-US" sz="2200" kern="0" dirty="0">
                <a:latin typeface="+mj-lt"/>
              </a:rPr>
              <a:t>Switching-function (inverter models only)</a:t>
            </a:r>
          </a:p>
          <a:p>
            <a:pPr marL="1066800" lvl="1" indent="-609600" eaLnBrk="0" hangingPunct="0">
              <a:spcBef>
                <a:spcPct val="20000"/>
              </a:spcBef>
              <a:buSzPct val="90000"/>
              <a:buFont typeface="Wingdings" pitchFamily="2" charset="2"/>
              <a:buChar char="q"/>
            </a:pPr>
            <a:r>
              <a:rPr lang="en-US" sz="2200" kern="0" dirty="0">
                <a:latin typeface="+mj-lt"/>
              </a:rPr>
              <a:t>FPGA-based methods 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endParaRPr lang="en-US" sz="2800" kern="0" dirty="0">
              <a:solidFill>
                <a:srgbClr val="316293"/>
              </a:solidFill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" name="Picture 42" descr="r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6437" y="3612856"/>
            <a:ext cx="6864013" cy="27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9" y="188641"/>
            <a:ext cx="8801326" cy="574675"/>
          </a:xfrm>
        </p:spPr>
        <p:txBody>
          <a:bodyPr>
            <a:noAutofit/>
          </a:bodyPr>
          <a:lstStyle/>
          <a:p>
            <a:r>
              <a:rPr lang="en-US" sz="3600" dirty="0"/>
              <a:t>Solvers methods for power system simulation</a:t>
            </a:r>
            <a:endParaRPr lang="en-US" sz="36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199456" y="1052736"/>
            <a:ext cx="8396288" cy="2685738"/>
          </a:xfrm>
          <a:prstGeom prst="rect">
            <a:avLst/>
          </a:prstGeom>
        </p:spPr>
        <p:txBody>
          <a:bodyPr/>
          <a:lstStyle/>
          <a:p>
            <a:pPr marL="609600" indent="-609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latin typeface="+mj-lt"/>
              </a:rPr>
              <a:t>Classic method ‘Nodal Approach’ 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j-lt"/>
              </a:rPr>
              <a:t>Each RLC branch is </a:t>
            </a:r>
            <a:r>
              <a:rPr lang="en-US" sz="2400" kern="0" dirty="0" err="1">
                <a:latin typeface="+mj-lt"/>
              </a:rPr>
              <a:t>discretized</a:t>
            </a:r>
            <a:r>
              <a:rPr lang="en-US" sz="2400" kern="0" dirty="0">
                <a:latin typeface="+mj-lt"/>
              </a:rPr>
              <a:t> with the trapezoidal rule of integration (stiff solver)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US" sz="2400" u="sng" kern="0" dirty="0">
                <a:latin typeface="+mj-lt"/>
              </a:rPr>
              <a:t>Example:  inductor</a:t>
            </a:r>
          </a:p>
          <a:p>
            <a:pPr marL="1163638" lvl="1" indent="-533400" eaLnBrk="0" hangingPunct="0">
              <a:spcBef>
                <a:spcPct val="20000"/>
              </a:spcBef>
              <a:buSzPct val="70000"/>
              <a:buFont typeface="Wingdings" pitchFamily="2" charset="2"/>
              <a:buChar char="n"/>
            </a:pPr>
            <a:r>
              <a:rPr lang="en-US" sz="2400" kern="0" dirty="0">
                <a:latin typeface="+mj-lt"/>
              </a:rPr>
              <a:t>S-domain equation: </a:t>
            </a:r>
          </a:p>
          <a:p>
            <a:pPr marL="1163638" lvl="1" indent="-533400" eaLnBrk="0" hangingPunct="0">
              <a:spcBef>
                <a:spcPct val="20000"/>
              </a:spcBef>
              <a:buSzPct val="70000"/>
              <a:buFont typeface="Wingdings" pitchFamily="2" charset="2"/>
              <a:buChar char="n"/>
            </a:pPr>
            <a:r>
              <a:rPr lang="en-US" sz="2400" kern="0" dirty="0" err="1">
                <a:latin typeface="+mj-lt"/>
              </a:rPr>
              <a:t>Discretization</a:t>
            </a:r>
            <a:r>
              <a:rPr lang="en-US" sz="2400" kern="0" dirty="0">
                <a:latin typeface="+mj-lt"/>
              </a:rPr>
              <a:t>  by Trapeze( time step: T): </a:t>
            </a:r>
          </a:p>
          <a:p>
            <a:pPr marL="1163638" lvl="1" indent="-533400" eaLnBrk="0" hangingPunct="0">
              <a:spcBef>
                <a:spcPct val="20000"/>
              </a:spcBef>
              <a:buSzPct val="70000"/>
              <a:buFont typeface="Wingdings" pitchFamily="2" charset="2"/>
              <a:buChar char="n"/>
            </a:pPr>
            <a:endParaRPr lang="en-US" sz="2400" kern="0" dirty="0">
              <a:latin typeface="+mj-lt"/>
            </a:endParaRPr>
          </a:p>
          <a:p>
            <a:pPr marL="1163638" lvl="1" indent="-533400" eaLnBrk="0" hangingPunct="0">
              <a:spcBef>
                <a:spcPct val="20000"/>
              </a:spcBef>
              <a:buSzPct val="70000"/>
              <a:buFont typeface="Wingdings" pitchFamily="2" charset="2"/>
              <a:buChar char="n"/>
            </a:pPr>
            <a:endParaRPr lang="en-US" sz="2400" kern="0" dirty="0">
              <a:latin typeface="+mj-lt"/>
            </a:endParaRPr>
          </a:p>
          <a:p>
            <a:pPr marL="1163638" lvl="1" indent="-533400" eaLnBrk="0" hangingPunct="0">
              <a:spcBef>
                <a:spcPct val="20000"/>
              </a:spcBef>
              <a:buSzPct val="70000"/>
              <a:buFont typeface="Wingdings" pitchFamily="2" charset="2"/>
              <a:buChar char="n"/>
            </a:pPr>
            <a:endParaRPr lang="en-US" sz="2400" kern="0" dirty="0">
              <a:latin typeface="+mj-lt"/>
            </a:endParaRPr>
          </a:p>
          <a:p>
            <a:pPr marL="1163638" lvl="1" indent="-533400" eaLnBrk="0" hangingPunct="0">
              <a:spcBef>
                <a:spcPct val="20000"/>
              </a:spcBef>
              <a:buSzPct val="70000"/>
              <a:buFont typeface="Wingdings" pitchFamily="2" charset="2"/>
              <a:buChar char="n"/>
            </a:pPr>
            <a:r>
              <a:rPr lang="en-US" sz="2400" kern="0" dirty="0" err="1">
                <a:latin typeface="+mj-lt"/>
              </a:rPr>
              <a:t>Hummmm</a:t>
            </a:r>
            <a:r>
              <a:rPr lang="en-US" sz="2400" kern="0" dirty="0">
                <a:latin typeface="+mj-lt"/>
              </a:rPr>
              <a:t>….. </a:t>
            </a:r>
            <a:r>
              <a:rPr lang="en-US" sz="2400" i="1" kern="0" dirty="0">
                <a:latin typeface="+mj-lt"/>
              </a:rPr>
              <a:t>I</a:t>
            </a:r>
            <a:r>
              <a:rPr lang="en-US" sz="2400" i="1" kern="0" baseline="-25000" dirty="0">
                <a:latin typeface="+mj-lt"/>
              </a:rPr>
              <a:t>n</a:t>
            </a:r>
            <a:r>
              <a:rPr lang="en-US" sz="2400" i="1" kern="0" dirty="0">
                <a:latin typeface="+mj-lt"/>
              </a:rPr>
              <a:t> </a:t>
            </a:r>
            <a:r>
              <a:rPr lang="en-US" sz="2400" kern="0" dirty="0">
                <a:latin typeface="+mj-lt"/>
              </a:rPr>
              <a:t>depends on </a:t>
            </a:r>
            <a:r>
              <a:rPr lang="en-US" sz="2400" i="1" kern="0" dirty="0" err="1">
                <a:latin typeface="+mj-lt"/>
              </a:rPr>
              <a:t>v</a:t>
            </a:r>
            <a:r>
              <a:rPr lang="en-US" sz="2400" i="1" kern="0" baseline="-25000" dirty="0" err="1">
                <a:latin typeface="+mj-lt"/>
              </a:rPr>
              <a:t>n</a:t>
            </a:r>
            <a:r>
              <a:rPr lang="en-US" sz="2400" i="1" kern="0" baseline="-25000" dirty="0">
                <a:latin typeface="+mj-lt"/>
              </a:rPr>
              <a:t> </a:t>
            </a:r>
            <a:r>
              <a:rPr lang="en-US" sz="2400" i="1" kern="0" dirty="0">
                <a:latin typeface="+mj-lt"/>
              </a:rPr>
              <a:t>, a priori </a:t>
            </a:r>
            <a:r>
              <a:rPr lang="en-US" sz="2400" kern="0" dirty="0">
                <a:latin typeface="+mj-lt"/>
              </a:rPr>
              <a:t>unknown nodal voltage</a:t>
            </a:r>
          </a:p>
          <a:p>
            <a:pPr marL="1620838" lvl="2" indent="-533400" eaLnBrk="0" hangingPunct="0"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en-US" sz="2400" kern="0" dirty="0">
                <a:latin typeface="+mj-lt"/>
              </a:rPr>
              <a:t>Implicit problem, cannot iterate directly </a:t>
            </a:r>
            <a:r>
              <a:rPr lang="en-US" sz="2400" kern="0" dirty="0">
                <a:latin typeface="+mj-lt"/>
                <a:sym typeface="Wingdings" pitchFamily="2" charset="2"/>
              </a:rPr>
              <a:t></a:t>
            </a:r>
            <a:endParaRPr lang="en-US" sz="2400" kern="0" dirty="0">
              <a:latin typeface="+mj-lt"/>
            </a:endParaRP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endParaRPr lang="en-US" sz="2800" kern="0" dirty="0">
              <a:solidFill>
                <a:srgbClr val="316293"/>
              </a:solidFill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>
            <p:extLst/>
          </p:nvPr>
        </p:nvGraphicFramePr>
        <p:xfrm>
          <a:off x="5159896" y="2356322"/>
          <a:ext cx="2217362" cy="63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761760" imgH="279360" progId="Equation.3">
                  <p:embed/>
                </p:oleObj>
              </mc:Choice>
              <mc:Fallback>
                <p:oleObj name="Equation" r:id="rId4" imgW="761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896" y="2356322"/>
                        <a:ext cx="2217362" cy="636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extLst/>
          </p:nvPr>
        </p:nvGraphicFramePr>
        <p:xfrm>
          <a:off x="3157737" y="3675174"/>
          <a:ext cx="45434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6" imgW="1523880" imgH="393480" progId="Equation.3">
                  <p:embed/>
                </p:oleObj>
              </mc:Choice>
              <mc:Fallback>
                <p:oleObj name="Equation" r:id="rId6" imgW="1523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737" y="3675174"/>
                        <a:ext cx="4543425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13220" y="3906016"/>
            <a:ext cx="2060027" cy="935422"/>
            <a:chOff x="2065283" y="4172606"/>
            <a:chExt cx="2060027" cy="935422"/>
          </a:xfrm>
        </p:grpSpPr>
        <p:sp>
          <p:nvSpPr>
            <p:cNvPr id="8" name="Rectangle 7"/>
            <p:cNvSpPr/>
            <p:nvPr/>
          </p:nvSpPr>
          <p:spPr bwMode="auto">
            <a:xfrm>
              <a:off x="2065283" y="4177862"/>
              <a:ext cx="599089" cy="930166"/>
            </a:xfrm>
            <a:prstGeom prst="rect">
              <a:avLst/>
            </a:prstGeom>
            <a:solidFill>
              <a:srgbClr val="ADADEB">
                <a:alpha val="21176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26221" y="4172606"/>
              <a:ext cx="599089" cy="930166"/>
            </a:xfrm>
            <a:prstGeom prst="rect">
              <a:avLst/>
            </a:prstGeom>
            <a:solidFill>
              <a:srgbClr val="ADADEB">
                <a:alpha val="21176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36093" y="2853668"/>
            <a:ext cx="1287175" cy="1391195"/>
            <a:chOff x="7141849" y="3099852"/>
            <a:chExt cx="1835696" cy="1800200"/>
          </a:xfrm>
        </p:grpSpPr>
        <p:sp>
          <p:nvSpPr>
            <p:cNvPr id="13" name="Oval 12"/>
            <p:cNvSpPr/>
            <p:nvPr/>
          </p:nvSpPr>
          <p:spPr bwMode="auto">
            <a:xfrm>
              <a:off x="8365985" y="3675916"/>
              <a:ext cx="611560" cy="6480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0" tIns="45705" rIns="0" bIns="45705" rtlCol="0" anchor="ctr"/>
            <a:lstStyle/>
            <a:p>
              <a:pPr algn="ctr"/>
              <a:endParaRPr lang="fr-CA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cxnSp>
          <p:nvCxnSpPr>
            <p:cNvPr id="14" name="Straight Connector 13"/>
            <p:cNvCxnSpPr>
              <a:stCxn id="13" idx="0"/>
            </p:cNvCxnSpPr>
            <p:nvPr/>
          </p:nvCxnSpPr>
          <p:spPr>
            <a:xfrm flipV="1">
              <a:off x="8671765" y="3099852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141849" y="3099852"/>
              <a:ext cx="15299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4"/>
            </p:cNvCxnSpPr>
            <p:nvPr/>
          </p:nvCxnSpPr>
          <p:spPr>
            <a:xfrm>
              <a:off x="8671765" y="4323988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141849" y="4900052"/>
              <a:ext cx="15299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906807" y="3099852"/>
              <a:ext cx="0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573897" y="3459892"/>
              <a:ext cx="33291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73897" y="3675916"/>
              <a:ext cx="504056" cy="3240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573897" y="3999952"/>
              <a:ext cx="504056" cy="3240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3897" y="4323988"/>
              <a:ext cx="33291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906807" y="4612020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8671765" y="3837934"/>
              <a:ext cx="0" cy="3240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176642" y="34240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v</a:t>
            </a:r>
            <a:r>
              <a:rPr lang="en-CA" baseline="-25000" dirty="0" err="1"/>
              <a:t>n</a:t>
            </a:r>
            <a:endParaRPr lang="fr-CA" baseline="-25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536093" y="2781659"/>
            <a:ext cx="3029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70716" y="23887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</a:t>
            </a:r>
            <a:r>
              <a:rPr lang="en-CA" baseline="-25000" dirty="0"/>
              <a:t>n</a:t>
            </a:r>
            <a:endParaRPr lang="fr-CA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8624339" y="3374281"/>
            <a:ext cx="39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</a:t>
            </a:r>
            <a:endParaRPr lang="fr-CA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8292684" y="30403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+</a:t>
            </a:r>
            <a:endParaRPr lang="fr-CA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8320658" y="391097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-</a:t>
            </a:r>
            <a:endParaRPr lang="fr-CA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9811523" y="3418695"/>
            <a:ext cx="78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Ihist</a:t>
            </a:r>
            <a:r>
              <a:rPr lang="en-CA" baseline="-25000" dirty="0"/>
              <a:t>n-1</a:t>
            </a:r>
            <a:endParaRPr lang="fr-CA" baseline="-250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8452344" y="4278666"/>
          <a:ext cx="1560661" cy="66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8" imgW="1371600" imgH="583920" progId="Equation.3">
                  <p:embed/>
                </p:oleObj>
              </mc:Choice>
              <mc:Fallback>
                <p:oleObj name="Equation" r:id="rId8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344" y="4278666"/>
                        <a:ext cx="1560661" cy="662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194573" y="2084933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Equivalent discrete</a:t>
            </a:r>
          </a:p>
          <a:p>
            <a:pPr algn="r"/>
            <a:r>
              <a:rPr lang="en-CA" dirty="0"/>
              <a:t>circuit</a:t>
            </a:r>
            <a:endParaRPr lang="fr-CA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7896200" y="2024170"/>
            <a:ext cx="2744396" cy="2924606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45705" rIns="0" bIns="45705" rtlCol="0" anchor="ctr"/>
          <a:lstStyle/>
          <a:p>
            <a:pPr algn="ctr"/>
            <a:endParaRPr lang="fr-CA" sz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6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061" y="188641"/>
            <a:ext cx="8878023" cy="574675"/>
          </a:xfrm>
        </p:spPr>
        <p:txBody>
          <a:bodyPr>
            <a:noAutofit/>
          </a:bodyPr>
          <a:lstStyle/>
          <a:p>
            <a:r>
              <a:rPr lang="en-US" sz="3600" dirty="0"/>
              <a:t>Solvers methods for power system simulation</a:t>
            </a:r>
            <a:endParaRPr lang="en-US" sz="36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524001" y="908720"/>
            <a:ext cx="9143999" cy="2685738"/>
          </a:xfrm>
          <a:prstGeom prst="rect">
            <a:avLst/>
          </a:prstGeom>
        </p:spPr>
        <p:txBody>
          <a:bodyPr/>
          <a:lstStyle/>
          <a:p>
            <a:pPr marL="609600" indent="-609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1E3264"/>
                </a:solidFill>
                <a:latin typeface="+mj-lt"/>
              </a:rPr>
              <a:t>‘Nodal Approach’: solution to implicitness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All branches resistance ratio </a:t>
            </a:r>
            <a:r>
              <a:rPr lang="en-US" sz="2200" i="1" kern="0" dirty="0">
                <a:latin typeface="+mj-lt"/>
              </a:rPr>
              <a:t>R=</a:t>
            </a:r>
            <a:r>
              <a:rPr lang="en-US" sz="2200" i="1" kern="0" dirty="0" err="1">
                <a:latin typeface="+mj-lt"/>
              </a:rPr>
              <a:t>v</a:t>
            </a:r>
            <a:r>
              <a:rPr lang="en-US" sz="2200" i="1" kern="0" baseline="-25000" dirty="0" err="1">
                <a:latin typeface="+mj-lt"/>
              </a:rPr>
              <a:t>n</a:t>
            </a:r>
            <a:r>
              <a:rPr lang="en-US" sz="2200" i="1" kern="0" dirty="0">
                <a:latin typeface="+mj-lt"/>
              </a:rPr>
              <a:t>/i</a:t>
            </a:r>
            <a:r>
              <a:rPr lang="en-US" sz="2200" i="1" kern="0" baseline="-25000" dirty="0">
                <a:latin typeface="+mj-lt"/>
              </a:rPr>
              <a:t>n</a:t>
            </a:r>
            <a:r>
              <a:rPr lang="en-US" sz="2200" i="1" kern="0" dirty="0">
                <a:latin typeface="+mj-lt"/>
              </a:rPr>
              <a:t> </a:t>
            </a:r>
            <a:r>
              <a:rPr lang="en-US" sz="2200" kern="0" dirty="0">
                <a:latin typeface="+mj-lt"/>
              </a:rPr>
              <a:t>, are build into a nodal matrix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Known term </a:t>
            </a:r>
            <a:r>
              <a:rPr lang="en-US" sz="2200" i="1" kern="0" dirty="0" err="1">
                <a:latin typeface="+mj-lt"/>
              </a:rPr>
              <a:t>I</a:t>
            </a:r>
            <a:r>
              <a:rPr lang="en-US" sz="2200" i="1" kern="0" baseline="-25000" dirty="0" err="1">
                <a:latin typeface="+mj-lt"/>
              </a:rPr>
              <a:t>h</a:t>
            </a:r>
            <a:r>
              <a:rPr lang="en-US" sz="2200" i="1" kern="0" dirty="0">
                <a:latin typeface="+mj-lt"/>
              </a:rPr>
              <a:t>=i</a:t>
            </a:r>
            <a:r>
              <a:rPr lang="en-US" sz="2200" i="1" kern="0" baseline="-25000" dirty="0">
                <a:latin typeface="+mj-lt"/>
              </a:rPr>
              <a:t>n-1</a:t>
            </a:r>
            <a:r>
              <a:rPr lang="en-US" sz="2200" i="1" kern="0" dirty="0">
                <a:latin typeface="+mj-lt"/>
              </a:rPr>
              <a:t>+(T/2L)v</a:t>
            </a:r>
            <a:r>
              <a:rPr lang="en-US" sz="2200" i="1" kern="0" baseline="-25000" dirty="0">
                <a:latin typeface="+mj-lt"/>
              </a:rPr>
              <a:t>n-1 </a:t>
            </a:r>
            <a:r>
              <a:rPr lang="en-US" sz="2200" i="1" kern="0" dirty="0">
                <a:latin typeface="+mj-lt"/>
              </a:rPr>
              <a:t> </a:t>
            </a:r>
            <a:r>
              <a:rPr lang="en-US" sz="2200" kern="0" dirty="0">
                <a:latin typeface="+mj-lt"/>
              </a:rPr>
              <a:t>are built into a vector </a:t>
            </a:r>
            <a:r>
              <a:rPr lang="en-US" sz="2200" b="1" i="1" kern="0" dirty="0">
                <a:latin typeface="+mj-lt"/>
              </a:rPr>
              <a:t>I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For all nodes, a global matrix of admittance is built: </a:t>
            </a:r>
            <a:r>
              <a:rPr lang="en-US" sz="2200" b="1" i="1" kern="0" dirty="0">
                <a:latin typeface="+mj-lt"/>
              </a:rPr>
              <a:t>YV=I</a:t>
            </a:r>
            <a:r>
              <a:rPr lang="en-US" sz="2200" kern="0" dirty="0">
                <a:latin typeface="+mj-lt"/>
              </a:rPr>
              <a:t> 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Nodal voltages are found by solving this matrix problem, either by direct inversion or </a:t>
            </a:r>
            <a:r>
              <a:rPr lang="en-US" sz="2200" b="1" i="1" kern="0" dirty="0">
                <a:latin typeface="+mj-lt"/>
              </a:rPr>
              <a:t>LU</a:t>
            </a:r>
            <a:r>
              <a:rPr lang="en-US" sz="2200" kern="0" dirty="0">
                <a:latin typeface="+mj-lt"/>
              </a:rPr>
              <a:t> decomposition.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Re-solving of Y required if a switch change position</a:t>
            </a:r>
          </a:p>
        </p:txBody>
      </p:sp>
      <p:pic>
        <p:nvPicPr>
          <p:cNvPr id="41" name="Picture 40" descr="r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3817" y="4841552"/>
            <a:ext cx="4067175" cy="161367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916836" y="4626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59836" y="4626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336436" y="5708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94030" y="4608779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584430" y="4608779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194030" y="5119805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584430" y="5142179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73089" y="6194562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803630" y="6208979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803630" y="5675579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413230" y="5675579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413230" y="6208979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176790" y="4149081"/>
            <a:ext cx="549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                             Y                 V=     I</a:t>
            </a:r>
            <a:endParaRPr lang="en-US" sz="2400" b="1" i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7803630" y="4608779"/>
            <a:ext cx="990600" cy="914400"/>
            <a:chOff x="2667000" y="4572000"/>
            <a:chExt cx="990600" cy="914400"/>
          </a:xfrm>
        </p:grpSpPr>
        <p:sp>
          <p:nvSpPr>
            <p:cNvPr id="68" name="Rectangle 67"/>
            <p:cNvSpPr/>
            <p:nvPr/>
          </p:nvSpPr>
          <p:spPr>
            <a:xfrm>
              <a:off x="2667000" y="4572000"/>
              <a:ext cx="381000" cy="381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67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766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8413230" y="4608779"/>
            <a:ext cx="381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584430" y="4608779"/>
            <a:ext cx="2209800" cy="1981200"/>
            <a:chOff x="1447800" y="4572000"/>
            <a:chExt cx="2209800" cy="1981200"/>
          </a:xfrm>
        </p:grpSpPr>
        <p:sp>
          <p:nvSpPr>
            <p:cNvPr id="73" name="Rectangle 72"/>
            <p:cNvSpPr/>
            <p:nvPr/>
          </p:nvSpPr>
          <p:spPr>
            <a:xfrm>
              <a:off x="1447800" y="5638800"/>
              <a:ext cx="381000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57400" y="5638800"/>
              <a:ext cx="381000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057400" y="6172200"/>
              <a:ext cx="381000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667000" y="5105400"/>
              <a:ext cx="381000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76600" y="5105400"/>
              <a:ext cx="381000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667000" y="4572000"/>
              <a:ext cx="381000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9824803" y="4573801"/>
            <a:ext cx="588364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813462" y="6159584"/>
            <a:ext cx="599705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 bwMode="auto">
          <a:xfrm>
            <a:off x="3187908" y="4630441"/>
            <a:ext cx="914400" cy="674557"/>
          </a:xfrm>
          <a:prstGeom prst="rect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latin typeface="Arial" charset="0"/>
              <a:cs typeface="Arial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842292" y="5160915"/>
            <a:ext cx="588364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9842291" y="5640601"/>
            <a:ext cx="588364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176121" y="5122191"/>
            <a:ext cx="3237047" cy="923144"/>
            <a:chOff x="5637129" y="5288604"/>
            <a:chExt cx="3237047" cy="923144"/>
          </a:xfrm>
        </p:grpSpPr>
        <p:sp>
          <p:nvSpPr>
            <p:cNvPr id="80" name="Rectangle 79"/>
            <p:cNvSpPr/>
            <p:nvPr/>
          </p:nvSpPr>
          <p:spPr>
            <a:xfrm>
              <a:off x="8300803" y="5288604"/>
              <a:ext cx="558384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Ih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303301" y="5830748"/>
              <a:ext cx="570875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  <a:r>
                <a:rPr lang="en-US" dirty="0" err="1"/>
                <a:t>Ih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637129" y="5337266"/>
              <a:ext cx="499671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34659" y="5823253"/>
              <a:ext cx="410979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222167" y="5331076"/>
              <a:ext cx="423472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-R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637129" y="5828250"/>
              <a:ext cx="522156" cy="381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486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  <p:bldP spid="8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207" y="187327"/>
            <a:ext cx="8915877" cy="574675"/>
          </a:xfrm>
        </p:spPr>
        <p:txBody>
          <a:bodyPr>
            <a:noAutofit/>
          </a:bodyPr>
          <a:lstStyle/>
          <a:p>
            <a:r>
              <a:rPr lang="en-US" sz="3600" dirty="0"/>
              <a:t>Solvers methods for power system simulation</a:t>
            </a:r>
            <a:endParaRPr lang="en-US" sz="36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524001" y="980728"/>
            <a:ext cx="9143999" cy="2685738"/>
          </a:xfrm>
          <a:prstGeom prst="rect">
            <a:avLst/>
          </a:prstGeom>
        </p:spPr>
        <p:txBody>
          <a:bodyPr/>
          <a:lstStyle/>
          <a:p>
            <a:pPr marL="609600" indent="-609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latin typeface="+mj-lt"/>
              </a:rPr>
              <a:t>State-Space approach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j-lt"/>
              </a:rPr>
              <a:t>We can also find the exact state-space solution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endParaRPr lang="en-US" sz="2400" kern="0" dirty="0">
              <a:latin typeface="+mj-lt"/>
            </a:endParaRP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endParaRPr lang="en-US" sz="2400" kern="0" dirty="0">
              <a:latin typeface="+mj-lt"/>
            </a:endParaRP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j-lt"/>
              </a:rPr>
              <a:t>With </a:t>
            </a:r>
            <a:r>
              <a:rPr lang="en-US" sz="2400" i="1" kern="0" dirty="0">
                <a:latin typeface="+mj-lt"/>
              </a:rPr>
              <a:t>k</a:t>
            </a:r>
            <a:r>
              <a:rPr lang="en-US" sz="2400" kern="0" dirty="0">
                <a:latin typeface="+mj-lt"/>
              </a:rPr>
              <a:t>, matrix set index for switch permutations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j-lt"/>
              </a:rPr>
              <a:t>This can be discretized with the trapezoidal method like in SimPowerSystems for Simulink or PLECS</a:t>
            </a:r>
          </a:p>
          <a:p>
            <a:pPr marL="1620838" lvl="2" indent="-533400" eaLnBrk="0" hangingPunct="0">
              <a:spcBef>
                <a:spcPct val="20000"/>
              </a:spcBef>
              <a:buSzPct val="70000"/>
              <a:buFont typeface="Wingdings" pitchFamily="2" charset="2"/>
              <a:buChar char="n"/>
            </a:pPr>
            <a:r>
              <a:rPr lang="en-US" sz="2400" kern="0" dirty="0">
                <a:latin typeface="+mj-lt"/>
              </a:rPr>
              <a:t>Trapezoidal method:  order 2.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j-lt"/>
              </a:rPr>
              <a:t>It can also be </a:t>
            </a:r>
            <a:r>
              <a:rPr lang="en-US" sz="2400" kern="0" dirty="0" err="1">
                <a:latin typeface="+mj-lt"/>
              </a:rPr>
              <a:t>discretized</a:t>
            </a:r>
            <a:r>
              <a:rPr lang="en-US" sz="2400" kern="0" dirty="0">
                <a:latin typeface="+mj-lt"/>
              </a:rPr>
              <a:t> by higher order methods</a:t>
            </a:r>
          </a:p>
          <a:p>
            <a:pPr marL="1620838" lvl="2" indent="-533400" eaLnBrk="0" hangingPunct="0">
              <a:spcBef>
                <a:spcPct val="20000"/>
              </a:spcBef>
              <a:buSzPct val="70000"/>
              <a:buFont typeface="Wingdings" pitchFamily="2" charset="2"/>
              <a:buChar char="n"/>
            </a:pPr>
            <a:r>
              <a:rPr lang="en-US" sz="2400" kern="0" dirty="0">
                <a:latin typeface="+mj-lt"/>
              </a:rPr>
              <a:t>Higher order methods (order 5) implemented in </a:t>
            </a:r>
            <a:r>
              <a:rPr lang="en-US" sz="2400" kern="0" dirty="0" err="1">
                <a:latin typeface="+mj-lt"/>
              </a:rPr>
              <a:t>ARTEMiS</a:t>
            </a:r>
            <a:r>
              <a:rPr lang="en-US" sz="2400" kern="0" dirty="0">
                <a:latin typeface="+mj-lt"/>
              </a:rPr>
              <a:t>, a solver package of </a:t>
            </a:r>
            <a:r>
              <a:rPr lang="en-US" sz="2400" kern="0" dirty="0" err="1">
                <a:latin typeface="+mj-lt"/>
              </a:rPr>
              <a:t>eMEGAsim</a:t>
            </a:r>
            <a:r>
              <a:rPr lang="en-US" sz="2400" kern="0" dirty="0"/>
              <a:t>.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316293"/>
              </a:solidFill>
            </a:endParaRP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3962713" y="1813315"/>
          <a:ext cx="43291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2057400" imgH="228600" progId="Equation.3">
                  <p:embed/>
                </p:oleObj>
              </mc:Choice>
              <mc:Fallback>
                <p:oleObj name="Equation" r:id="rId4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713" y="1813315"/>
                        <a:ext cx="43291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54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865447"/>
            <a:ext cx="7944191" cy="515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0" y="990598"/>
            <a:ext cx="4572000" cy="5765801"/>
          </a:xfrm>
        </p:spPr>
        <p:txBody>
          <a:bodyPr>
            <a:normAutofit/>
          </a:bodyPr>
          <a:lstStyle/>
          <a:p>
            <a:r>
              <a:rPr lang="en-US" dirty="0" smtClean="0"/>
              <a:t>Transmission line delays allow large transmission system to run in real-time.</a:t>
            </a:r>
          </a:p>
          <a:p>
            <a:pPr lvl="1"/>
            <a:r>
              <a:rPr lang="en-US" dirty="0" smtClean="0"/>
              <a:t>Ex: HQ grid run in real-time on 64 core on SGI computer</a:t>
            </a:r>
          </a:p>
          <a:p>
            <a:pPr lvl="1"/>
            <a:r>
              <a:rPr lang="en-US" dirty="0" smtClean="0"/>
              <a:t>Automatic partition in Hypersim RT simulator</a:t>
            </a:r>
          </a:p>
          <a:p>
            <a:r>
              <a:rPr lang="en-US" dirty="0" smtClean="0"/>
              <a:t>There is no such ‘long’ lines in distribution systems!</a:t>
            </a:r>
          </a:p>
          <a:p>
            <a:pPr lvl="1"/>
            <a:r>
              <a:rPr lang="en-US" dirty="0" smtClean="0"/>
              <a:t>Cannot parallelize tasks like in transmission grids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Stubline</a:t>
            </a:r>
            <a:r>
              <a:rPr lang="en-US" dirty="0" smtClean="0"/>
              <a:t>’ solutions inadequate in low capacitance grids, especially in fault testing.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9325" y="149292"/>
            <a:ext cx="11067184" cy="571723"/>
          </a:xfrm>
        </p:spPr>
        <p:txBody>
          <a:bodyPr/>
          <a:lstStyle/>
          <a:p>
            <a:r>
              <a:rPr lang="en-US" dirty="0" smtClean="0"/>
              <a:t>Challenge of distribution networks with EMT-DRTS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02922" y="3099723"/>
            <a:ext cx="838200" cy="685800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34100" y="3442623"/>
            <a:ext cx="868822" cy="589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55783" y="2892331"/>
            <a:ext cx="3563478" cy="2695668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3522" y="3029113"/>
            <a:ext cx="3048000" cy="242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0922" y="3895632"/>
            <a:ext cx="571500" cy="4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6522" y="3209832"/>
            <a:ext cx="571500" cy="4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522" y="4733832"/>
            <a:ext cx="571500" cy="4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9722" y="3590832"/>
            <a:ext cx="571500" cy="4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9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260" y="187327"/>
            <a:ext cx="8842761" cy="574675"/>
          </a:xfrm>
        </p:spPr>
        <p:txBody>
          <a:bodyPr>
            <a:noAutofit/>
          </a:bodyPr>
          <a:lstStyle/>
          <a:p>
            <a:r>
              <a:rPr lang="en-US" sz="3600" dirty="0"/>
              <a:t>Solvers methods for power system simulation</a:t>
            </a:r>
            <a:endParaRPr lang="en-US" sz="36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343473" y="908720"/>
            <a:ext cx="9143999" cy="155553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3200" kern="0" dirty="0">
                <a:solidFill>
                  <a:srgbClr val="1E3264"/>
                </a:solidFill>
                <a:latin typeface="+mj-lt"/>
              </a:rPr>
              <a:t>  State-Space approach</a:t>
            </a:r>
          </a:p>
          <a:p>
            <a:pPr marL="1163638" lvl="1" indent="-533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j-lt"/>
              </a:rPr>
              <a:t>Continuous time state-space expression:</a:t>
            </a:r>
          </a:p>
          <a:p>
            <a:pPr marL="1163638" lvl="1" indent="-533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j-lt"/>
              </a:rPr>
              <a:t>Solution  for time step T:</a:t>
            </a:r>
          </a:p>
          <a:p>
            <a:pPr marL="1163638" lvl="1" indent="-533400" eaLnBrk="0" fontAlgn="base" hangingPunct="0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US" sz="2400" u="sng" kern="0" dirty="0">
                <a:latin typeface="+mj-lt"/>
              </a:rPr>
              <a:t>How to compute the ‘matrix exponential’ </a:t>
            </a:r>
            <a:r>
              <a:rPr lang="en-US" sz="2400" u="sng" kern="0" dirty="0" err="1">
                <a:latin typeface="+mj-lt"/>
              </a:rPr>
              <a:t>e</a:t>
            </a:r>
            <a:r>
              <a:rPr lang="en-US" sz="2400" u="sng" kern="0" baseline="30000" dirty="0" err="1">
                <a:latin typeface="+mj-lt"/>
              </a:rPr>
              <a:t>AT</a:t>
            </a:r>
            <a:r>
              <a:rPr lang="en-US" sz="2400" u="sng" kern="0" baseline="30000" dirty="0">
                <a:latin typeface="+mj-lt"/>
              </a:rPr>
              <a:t>  </a:t>
            </a:r>
            <a:r>
              <a:rPr lang="en-US" sz="2400" u="sng" kern="0" dirty="0">
                <a:latin typeface="+mj-lt"/>
              </a:rPr>
              <a:t>?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latin typeface="+mj-lt"/>
              </a:rPr>
              <a:t>Trapezoidal method (order 2):</a:t>
            </a:r>
          </a:p>
          <a:p>
            <a:pPr marL="1163638" lvl="1" indent="-533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 err="1">
                <a:latin typeface="+mj-lt"/>
              </a:rPr>
              <a:t>ARTEMiS</a:t>
            </a:r>
            <a:r>
              <a:rPr lang="en-US" sz="2400" kern="0" dirty="0">
                <a:latin typeface="+mj-lt"/>
              </a:rPr>
              <a:t> art5 method (order 5): 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endParaRPr lang="en-US" sz="2400" kern="0" dirty="0">
              <a:solidFill>
                <a:srgbClr val="316293"/>
              </a:solidFill>
            </a:endParaRP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>
            <p:extLst/>
          </p:nvPr>
        </p:nvGraphicFramePr>
        <p:xfrm>
          <a:off x="8256241" y="1556793"/>
          <a:ext cx="1733857" cy="48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4" imgW="901440" imgH="228600" progId="Equation.3">
                  <p:embed/>
                </p:oleObj>
              </mc:Choice>
              <mc:Fallback>
                <p:oleObj name="Equation" r:id="rId4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241" y="1556793"/>
                        <a:ext cx="1733857" cy="484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>
            <p:extLst/>
          </p:nvPr>
        </p:nvGraphicFramePr>
        <p:xfrm>
          <a:off x="6096000" y="2143219"/>
          <a:ext cx="4189298" cy="64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6" imgW="1968500" imgH="330200" progId="Equation.3">
                  <p:embed/>
                </p:oleObj>
              </mc:Choice>
              <mc:Fallback>
                <p:oleObj name="Equation" r:id="rId6" imgW="19685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43219"/>
                        <a:ext cx="4189298" cy="642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>
            <p:extLst/>
          </p:nvPr>
        </p:nvGraphicFramePr>
        <p:xfrm>
          <a:off x="7320137" y="3573017"/>
          <a:ext cx="1728192" cy="6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8" imgW="1016000" imgH="393700" progId="Equation.3">
                  <p:embed/>
                </p:oleObj>
              </mc:Choice>
              <mc:Fallback>
                <p:oleObj name="Equation" r:id="rId8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7" y="3573017"/>
                        <a:ext cx="1728192" cy="66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>
            <p:extLst/>
          </p:nvPr>
        </p:nvGraphicFramePr>
        <p:xfrm>
          <a:off x="6900158" y="4221088"/>
          <a:ext cx="375689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10" imgW="2247840" imgH="457200" progId="Equation.3">
                  <p:embed/>
                </p:oleObj>
              </mc:Choice>
              <mc:Fallback>
                <p:oleObj name="Equation" r:id="rId10" imgW="224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158" y="4221088"/>
                        <a:ext cx="3756892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>
            <p:extLst/>
          </p:nvPr>
        </p:nvGraphicFramePr>
        <p:xfrm>
          <a:off x="2530921" y="5166167"/>
          <a:ext cx="79565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2" imgW="3974760" imgH="419040" progId="Equation.3">
                  <p:embed/>
                </p:oleObj>
              </mc:Choice>
              <mc:Fallback>
                <p:oleObj name="Equation" r:id="rId12" imgW="3974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921" y="5166167"/>
                        <a:ext cx="79565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19536" y="4826789"/>
            <a:ext cx="260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TALYOR EXPENSION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221844" y="5176757"/>
            <a:ext cx="2033752" cy="835572"/>
          </a:xfrm>
          <a:prstGeom prst="rect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21844" y="5176757"/>
            <a:ext cx="5394436" cy="835572"/>
          </a:xfrm>
          <a:prstGeom prst="rect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1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15" grpId="0" animBg="1"/>
      <p:bldP spid="15" grpId="1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rlc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628" y="2565401"/>
            <a:ext cx="5245868" cy="39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5332414" y="5517232"/>
            <a:ext cx="2923827" cy="678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0" rIns="0">
            <a:spAutoFit/>
          </a:bodyPr>
          <a:lstStyle/>
          <a:p>
            <a:endParaRPr lang="en-US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2381250" y="428626"/>
            <a:ext cx="7829550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3600" b="1" dirty="0">
              <a:solidFill>
                <a:srgbClr val="25406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ARTEMIS accuracy : ARTEMIS solvers are designed to improve the accuracy of simulation of power system at large time steps</a:t>
            </a:r>
            <a:endParaRPr lang="en-CA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2444544" y="116384"/>
            <a:ext cx="9046840" cy="720080"/>
          </a:xfrm>
        </p:spPr>
        <p:txBody>
          <a:bodyPr/>
          <a:lstStyle/>
          <a:p>
            <a:r>
              <a:rPr lang="en-US" dirty="0"/>
              <a:t>Effect of higher order </a:t>
            </a:r>
            <a:r>
              <a:rPr lang="en-US" dirty="0" smtClean="0"/>
              <a:t>discretization in </a:t>
            </a:r>
            <a:r>
              <a:rPr lang="en-US" dirty="0" err="1" smtClean="0"/>
              <a:t>ARTEMiS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0918A8-9393-4FC1-B43E-A5430C609F08}" type="slidenum">
              <a:rPr lang="fr-CA" smtClean="0"/>
              <a:pPr/>
              <a:t>51</a:t>
            </a:fld>
            <a:endParaRPr lang="fr-CA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847529" y="3109318"/>
            <a:ext cx="2873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r>
              <a:rPr lang="en-US" sz="1600" dirty="0">
                <a:solidFill>
                  <a:srgbClr val="254061"/>
                </a:solidFill>
                <a:latin typeface="Calibri" pitchFamily="34" charset="0"/>
              </a:rPr>
              <a:t>Key ratio: </a:t>
            </a:r>
            <a:r>
              <a:rPr lang="en-US" sz="1600" dirty="0" err="1">
                <a:solidFill>
                  <a:srgbClr val="254061"/>
                </a:solidFill>
                <a:latin typeface="Calibri" pitchFamily="34" charset="0"/>
              </a:rPr>
              <a:t>Fosc</a:t>
            </a:r>
            <a:r>
              <a:rPr lang="en-US" sz="1600" dirty="0">
                <a:solidFill>
                  <a:srgbClr val="254061"/>
                </a:solidFill>
                <a:latin typeface="Calibri" pitchFamily="34" charset="0"/>
              </a:rPr>
              <a:t>/</a:t>
            </a:r>
            <a:r>
              <a:rPr lang="en-US" sz="1600" dirty="0" err="1">
                <a:solidFill>
                  <a:srgbClr val="254061"/>
                </a:solidFill>
                <a:latin typeface="Calibri" pitchFamily="34" charset="0"/>
              </a:rPr>
              <a:t>Fsampling</a:t>
            </a:r>
            <a:endParaRPr lang="en-US" sz="1600" dirty="0">
              <a:solidFill>
                <a:srgbClr val="254061"/>
              </a:solidFill>
              <a:latin typeface="Calibri" pitchFamily="34" charset="0"/>
            </a:endParaRPr>
          </a:p>
          <a:p>
            <a:endParaRPr lang="en-US" sz="1600" dirty="0">
              <a:solidFill>
                <a:srgbClr val="254061"/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rgbClr val="254061"/>
                </a:solidFill>
                <a:latin typeface="Calibri" pitchFamily="34" charset="0"/>
              </a:rPr>
              <a:t>The smaller, the better.</a:t>
            </a:r>
          </a:p>
          <a:p>
            <a:r>
              <a:rPr lang="en-US" sz="1600" dirty="0">
                <a:solidFill>
                  <a:srgbClr val="254061"/>
                </a:solidFill>
                <a:latin typeface="Calibri" pitchFamily="34" charset="0"/>
              </a:rPr>
              <a:t>For all solvers.</a:t>
            </a:r>
          </a:p>
          <a:p>
            <a:endParaRPr lang="en-US" sz="1600" dirty="0">
              <a:solidFill>
                <a:srgbClr val="254061"/>
              </a:solidFill>
              <a:latin typeface="Calibri" pitchFamily="34" charset="0"/>
            </a:endParaRPr>
          </a:p>
          <a:p>
            <a:endParaRPr lang="en-US" sz="1600" dirty="0">
              <a:solidFill>
                <a:srgbClr val="254061"/>
              </a:solidFill>
              <a:latin typeface="Calibri" pitchFamily="34" charset="0"/>
            </a:endParaRPr>
          </a:p>
          <a:p>
            <a:r>
              <a:rPr lang="en-US" sz="1600" dirty="0" err="1">
                <a:solidFill>
                  <a:srgbClr val="254061"/>
                </a:solidFill>
                <a:latin typeface="Calibri" pitchFamily="34" charset="0"/>
              </a:rPr>
              <a:t>Fsampling</a:t>
            </a:r>
            <a:r>
              <a:rPr lang="en-US" sz="1600" dirty="0">
                <a:solidFill>
                  <a:srgbClr val="254061"/>
                </a:solidFill>
                <a:latin typeface="Calibri" pitchFamily="34" charset="0"/>
              </a:rPr>
              <a:t>: inverse of sample time</a:t>
            </a:r>
          </a:p>
          <a:p>
            <a:r>
              <a:rPr lang="en-US" sz="1600" dirty="0" err="1">
                <a:solidFill>
                  <a:srgbClr val="254061"/>
                </a:solidFill>
                <a:latin typeface="Calibri" pitchFamily="34" charset="0"/>
              </a:rPr>
              <a:t>Fosc</a:t>
            </a:r>
            <a:r>
              <a:rPr lang="en-US" sz="1600" dirty="0">
                <a:solidFill>
                  <a:srgbClr val="254061"/>
                </a:solidFill>
                <a:latin typeface="Calibri" pitchFamily="34" charset="0"/>
              </a:rPr>
              <a:t>: mode frequency</a:t>
            </a:r>
            <a:endParaRPr lang="en-CA" sz="1600" dirty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365574" y="5609356"/>
            <a:ext cx="1938338" cy="915988"/>
          </a:xfrm>
          <a:prstGeom prst="rect">
            <a:avLst/>
          </a:prstGeom>
          <a:solidFill>
            <a:srgbClr val="D4E6FA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dirty="0">
                <a:solidFill>
                  <a:srgbClr val="254061"/>
                </a:solidFill>
                <a:latin typeface="Calibri" pitchFamily="34" charset="0"/>
              </a:rPr>
              <a:t>ART5 solver more precise than TUSTIN solver at 100 us</a:t>
            </a:r>
            <a:endParaRPr lang="en-CA" dirty="0">
              <a:solidFill>
                <a:srgbClr val="254061"/>
              </a:solidFill>
              <a:latin typeface="Calibri" pitchFamily="34" charset="0"/>
            </a:endParaRPr>
          </a:p>
        </p:txBody>
      </p:sp>
      <p:pic>
        <p:nvPicPr>
          <p:cNvPr id="22" name="Picture 9" descr="rl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7190" y="1412776"/>
            <a:ext cx="3172746" cy="14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41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1945" y="205723"/>
            <a:ext cx="8231187" cy="574675"/>
          </a:xfrm>
        </p:spPr>
        <p:txBody>
          <a:bodyPr/>
          <a:lstStyle/>
          <a:p>
            <a:pPr eaLnBrk="1" hangingPunct="1"/>
            <a:r>
              <a:rPr lang="en-US" dirty="0"/>
              <a:t>Numerical stability issues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02213" y="2312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703888" y="29987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932488" y="324961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3376" y="1087477"/>
            <a:ext cx="8901113" cy="2685738"/>
          </a:xfrm>
          <a:prstGeom prst="rect">
            <a:avLst/>
          </a:prstGeom>
        </p:spPr>
        <p:txBody>
          <a:bodyPr/>
          <a:lstStyle/>
          <a:p>
            <a:pPr marL="609600" indent="-609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400" kern="0" dirty="0" err="1">
                <a:solidFill>
                  <a:srgbClr val="1E3264"/>
                </a:solidFill>
                <a:latin typeface="+mj-lt"/>
              </a:rPr>
              <a:t>Discretized</a:t>
            </a:r>
            <a:r>
              <a:rPr lang="en-US" sz="2400" kern="0" dirty="0">
                <a:solidFill>
                  <a:srgbClr val="1E3264"/>
                </a:solidFill>
                <a:latin typeface="+mj-lt"/>
              </a:rPr>
              <a:t> systems is not guarantied to be stable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It depends on how Laplace poles are ‘mapped’ in the z domain. Ex: Forward Euler has poor stability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A-stability (Stiff stability) (ex: trapeze method) guaranty discrete stability (for linear systems) 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3313386" y="5257800"/>
            <a:ext cx="269590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769477" y="5249917"/>
            <a:ext cx="3105807" cy="157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76649" y="3909850"/>
            <a:ext cx="868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y’=</a:t>
            </a:r>
            <a:r>
              <a:rPr lang="en-US" sz="2400" i="1" dirty="0" err="1">
                <a:latin typeface="Symbol" pitchFamily="18" charset="2"/>
              </a:rPr>
              <a:t>l</a:t>
            </a:r>
            <a:r>
              <a:rPr lang="en-US" sz="2400" i="1" dirty="0" err="1"/>
              <a:t>y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49767" y="4755933"/>
            <a:ext cx="85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Re{</a:t>
            </a:r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i="1" dirty="0"/>
              <a:t>}</a:t>
            </a:r>
            <a:endParaRPr 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26071" y="377321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Im</a:t>
            </a:r>
            <a:r>
              <a:rPr lang="en-US" sz="2400" i="1" dirty="0"/>
              <a:t>{</a:t>
            </a:r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i="1" dirty="0"/>
              <a:t>}</a:t>
            </a:r>
            <a:endParaRPr lang="en-US" sz="2400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2605096" y="3193261"/>
            <a:ext cx="7739377" cy="3375938"/>
            <a:chOff x="1081095" y="3193261"/>
            <a:chExt cx="7739377" cy="3375938"/>
          </a:xfrm>
        </p:grpSpPr>
        <p:sp>
          <p:nvSpPr>
            <p:cNvPr id="19" name="Oval 18"/>
            <p:cNvSpPr/>
            <p:nvPr/>
          </p:nvSpPr>
          <p:spPr bwMode="auto">
            <a:xfrm>
              <a:off x="1954924" y="4713891"/>
              <a:ext cx="1182414" cy="10878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50427" y="477695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-2/T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1095" y="5825797"/>
              <a:ext cx="16317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Forward Euler</a:t>
              </a:r>
            </a:p>
            <a:p>
              <a:r>
                <a:rPr lang="en-US" dirty="0"/>
                <a:t>Stability Region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rot="5400000" flipH="1" flipV="1">
              <a:off x="1749978" y="5281452"/>
              <a:ext cx="409903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43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572" y="3645024"/>
              <a:ext cx="3390900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5739995" y="3193261"/>
              <a:ext cx="2804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RLC network Euler T=0.01µs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543503" y="3116319"/>
            <a:ext cx="329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Laplace pole (s) mapping</a:t>
            </a:r>
            <a:endParaRPr lang="en-US" sz="2400" i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1859152" y="3284131"/>
            <a:ext cx="8464389" cy="3352362"/>
            <a:chOff x="362607" y="3300686"/>
            <a:chExt cx="8464389" cy="3352362"/>
          </a:xfrm>
        </p:grpSpPr>
        <p:grpSp>
          <p:nvGrpSpPr>
            <p:cNvPr id="35" name="Group 34"/>
            <p:cNvGrpSpPr/>
            <p:nvPr/>
          </p:nvGrpSpPr>
          <p:grpSpPr>
            <a:xfrm>
              <a:off x="362607" y="3300686"/>
              <a:ext cx="8464389" cy="3352362"/>
              <a:chOff x="362607" y="3300686"/>
              <a:chExt cx="8464389" cy="3352362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362607" y="3594538"/>
                <a:ext cx="2743200" cy="30585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47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4336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36096" y="3645024"/>
                <a:ext cx="3390900" cy="2924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5767451" y="3300686"/>
                <a:ext cx="2984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RLC network Trapeze T=100µs</a:t>
                </a:r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88882" y="3920357"/>
              <a:ext cx="16317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Trapeze</a:t>
              </a:r>
            </a:p>
            <a:p>
              <a:r>
                <a:rPr lang="en-US" dirty="0"/>
                <a:t>Stability Region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7986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0104" y="126858"/>
            <a:ext cx="6199158" cy="574675"/>
          </a:xfrm>
        </p:spPr>
        <p:txBody>
          <a:bodyPr/>
          <a:lstStyle/>
          <a:p>
            <a:pPr eaLnBrk="1" hangingPunct="1"/>
            <a:r>
              <a:rPr lang="en-US" dirty="0" smtClean="0"/>
              <a:t>Numerical stability </a:t>
            </a:r>
            <a:r>
              <a:rPr lang="en-US" dirty="0" smtClean="0"/>
              <a:t>issues</a:t>
            </a:r>
            <a:endParaRPr lang="en-US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02213" y="2312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703888" y="29987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932488" y="324961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87436" y="843283"/>
            <a:ext cx="8901113" cy="2685738"/>
          </a:xfrm>
          <a:prstGeom prst="rect">
            <a:avLst/>
          </a:prstGeom>
        </p:spPr>
        <p:txBody>
          <a:bodyPr/>
          <a:lstStyle/>
          <a:p>
            <a:pPr marL="609600" indent="-609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latin typeface="+mj-lt"/>
              </a:rPr>
              <a:t>A-stable methods like trapeze can be highly oscillatory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How are mapped high frequency poles?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It depends on the ‘stability function</a:t>
            </a:r>
            <a:r>
              <a:rPr lang="en-US" sz="2200" kern="0" dirty="0" smtClean="0">
                <a:latin typeface="+mj-lt"/>
              </a:rPr>
              <a:t>’</a:t>
            </a:r>
            <a:endParaRPr lang="en-US" sz="2200" kern="0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3013841" y="5687929"/>
            <a:ext cx="269590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524000" y="5680046"/>
            <a:ext cx="4051738" cy="157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77104" y="4339979"/>
            <a:ext cx="868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y’=</a:t>
            </a:r>
            <a:r>
              <a:rPr lang="en-US" sz="2400" i="1" dirty="0" err="1">
                <a:latin typeface="Symbol" pitchFamily="18" charset="2"/>
              </a:rPr>
              <a:t>l</a:t>
            </a:r>
            <a:r>
              <a:rPr lang="en-US" sz="2400" i="1" dirty="0" err="1"/>
              <a:t>y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50222" y="5186062"/>
            <a:ext cx="854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Re{</a:t>
            </a:r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i="1" dirty="0"/>
              <a:t>}</a:t>
            </a:r>
            <a:endParaRPr 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26526" y="420334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Im</a:t>
            </a:r>
            <a:r>
              <a:rPr lang="en-US" sz="2400" i="1" dirty="0"/>
              <a:t>{</a:t>
            </a:r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i="1" dirty="0"/>
              <a:t>}</a:t>
            </a:r>
            <a:endParaRPr lang="en-US" sz="2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363310" y="3656807"/>
            <a:ext cx="176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Laplace map</a:t>
            </a:r>
            <a:endParaRPr lang="en-US" sz="2400" i="1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6886902" y="5698440"/>
            <a:ext cx="269590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6674069" y="5690557"/>
            <a:ext cx="3105807" cy="157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670337" y="4539676"/>
            <a:ext cx="173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y(n+1)=</a:t>
            </a:r>
            <a:r>
              <a:rPr lang="en-US" sz="2400" i="1" dirty="0" err="1"/>
              <a:t>zy</a:t>
            </a:r>
            <a:r>
              <a:rPr lang="en-US" sz="2400" i="1" dirty="0"/>
              <a:t>(n)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9254359" y="5196573"/>
            <a:ext cx="80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Re{</a:t>
            </a:r>
            <a:r>
              <a:rPr lang="en-US" sz="2400" i="1" dirty="0">
                <a:latin typeface="+mj-lt"/>
              </a:rPr>
              <a:t>z</a:t>
            </a:r>
            <a:r>
              <a:rPr lang="en-US" sz="2400" i="1" dirty="0"/>
              <a:t>}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8161284" y="4103497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Im</a:t>
            </a:r>
            <a:r>
              <a:rPr lang="en-US" sz="2400" i="1" dirty="0">
                <a:latin typeface="+mj-lt"/>
              </a:rPr>
              <a:t>{z}</a:t>
            </a:r>
            <a:endParaRPr lang="en-US" sz="2400" i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04841" y="3730380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Z- domain map</a:t>
            </a:r>
            <a:endParaRPr lang="en-US" sz="2400" i="1" dirty="0"/>
          </a:p>
        </p:txBody>
      </p:sp>
      <p:sp>
        <p:nvSpPr>
          <p:cNvPr id="42" name="Oval 41"/>
          <p:cNvSpPr/>
          <p:nvPr/>
        </p:nvSpPr>
        <p:spPr bwMode="auto">
          <a:xfrm>
            <a:off x="7294182" y="4765645"/>
            <a:ext cx="1907627" cy="1844565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92839" y="5226263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rot="10800000">
            <a:off x="1776248" y="5128253"/>
            <a:ext cx="804042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041932" y="575887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-1</a:t>
            </a:r>
            <a:endParaRPr lang="en-US" sz="2400" i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1744718" y="2144110"/>
            <a:ext cx="5917577" cy="3968698"/>
            <a:chOff x="220717" y="2144110"/>
            <a:chExt cx="5917577" cy="3968698"/>
          </a:xfrm>
        </p:grpSpPr>
        <p:sp>
          <p:nvSpPr>
            <p:cNvPr id="52" name="Rectangle 51"/>
            <p:cNvSpPr/>
            <p:nvPr/>
          </p:nvSpPr>
          <p:spPr>
            <a:xfrm>
              <a:off x="5572113" y="5189478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X</a:t>
              </a:r>
              <a:endPara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aphicFrame>
          <p:nvGraphicFramePr>
            <p:cNvPr id="144386" name="Object 2"/>
            <p:cNvGraphicFramePr>
              <a:graphicFrameLocks noChangeAspect="1"/>
            </p:cNvGraphicFramePr>
            <p:nvPr/>
          </p:nvGraphicFramePr>
          <p:xfrm>
            <a:off x="366548" y="2569670"/>
            <a:ext cx="2974975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4" imgW="1485720" imgH="393480" progId="Equation.3">
                    <p:embed/>
                  </p:oleObj>
                </mc:Choice>
                <mc:Fallback>
                  <p:oleObj name="Equation" r:id="rId4" imgW="14857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548" y="2569670"/>
                          <a:ext cx="2974975" cy="798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515007" y="2186152"/>
              <a:ext cx="2423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Trapeze (A-stable)</a:t>
              </a:r>
              <a:endParaRPr lang="en-US" sz="2400" dirty="0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20717" y="2144110"/>
              <a:ext cx="3310759" cy="1308538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3484179" y="3468414"/>
              <a:ext cx="2222938" cy="2159876"/>
            </a:xfrm>
            <a:prstGeom prst="straightConnector1">
              <a:avLst/>
            </a:prstGeom>
            <a:noFill/>
            <a:ln w="38100" cap="flat" cmpd="sng" algn="ctr">
              <a:solidFill>
                <a:srgbClr val="ABF7A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>
            <a:off x="5397060" y="2086303"/>
            <a:ext cx="5270940" cy="4094820"/>
            <a:chOff x="3873060" y="2086303"/>
            <a:chExt cx="5270940" cy="4094820"/>
          </a:xfrm>
        </p:grpSpPr>
        <p:sp>
          <p:nvSpPr>
            <p:cNvPr id="51" name="Rectangle 50"/>
            <p:cNvSpPr/>
            <p:nvPr/>
          </p:nvSpPr>
          <p:spPr>
            <a:xfrm>
              <a:off x="6412941" y="525779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X</a:t>
              </a:r>
              <a:endPara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878317" y="2481593"/>
            <a:ext cx="5265683" cy="94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quation" r:id="rId6" imgW="2628720" imgH="457200" progId="Equation.3">
                    <p:embed/>
                  </p:oleObj>
                </mc:Choice>
                <mc:Fallback>
                  <p:oleObj name="Equation" r:id="rId6" imgW="26287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317" y="2481593"/>
                          <a:ext cx="5265683" cy="949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4908331" y="2086303"/>
              <a:ext cx="3112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ARTEMiS</a:t>
              </a:r>
              <a:r>
                <a:rPr lang="en-US" sz="2400" dirty="0"/>
                <a:t> art5 (L-stable)</a:t>
              </a:r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873060" y="2112579"/>
              <a:ext cx="5239407" cy="1397876"/>
            </a:xfrm>
            <a:prstGeom prst="rect">
              <a:avLst/>
            </a:prstGeom>
            <a:noFill/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rot="16200000" flipH="1">
              <a:off x="4903076" y="3878316"/>
              <a:ext cx="1923393" cy="1198179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5" name="TextBox 64"/>
          <p:cNvSpPr txBox="1"/>
          <p:nvPr/>
        </p:nvSpPr>
        <p:spPr>
          <a:xfrm>
            <a:off x="5097199" y="5897375"/>
            <a:ext cx="19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mapping near -1</a:t>
            </a:r>
          </a:p>
          <a:p>
            <a:r>
              <a:rPr lang="en-US" dirty="0"/>
              <a:t> means oscillations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14618 -0.002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1" y="187327"/>
            <a:ext cx="9047304" cy="574675"/>
          </a:xfrm>
        </p:spPr>
        <p:txBody>
          <a:bodyPr/>
          <a:lstStyle/>
          <a:p>
            <a:pPr eaLnBrk="1" hangingPunct="1"/>
            <a:r>
              <a:rPr lang="en-US" sz="3200" dirty="0"/>
              <a:t>Numerical stability issues with trapezoidal integration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002213" y="2312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endParaRPr lang="en-US"/>
          </a:p>
        </p:txBody>
      </p:sp>
      <p:pic>
        <p:nvPicPr>
          <p:cNvPr id="13317" name="Picture 10" descr="psbr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3" y="1084483"/>
            <a:ext cx="38449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4583113" y="22907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endParaRPr lang="en-US"/>
          </a:p>
        </p:txBody>
      </p:sp>
      <p:pic>
        <p:nvPicPr>
          <p:cNvPr id="13319" name="Picture 12" descr="rlc_volt_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024" y="3429001"/>
            <a:ext cx="3995936" cy="300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62" name="Picture 14" descr="rlc_volt_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2176" y="3478213"/>
            <a:ext cx="4012257" cy="30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44712" y="889375"/>
            <a:ext cx="5691352" cy="2685738"/>
          </a:xfrm>
          <a:prstGeom prst="rect">
            <a:avLst/>
          </a:prstGeom>
        </p:spPr>
        <p:txBody>
          <a:bodyPr/>
          <a:lstStyle/>
          <a:p>
            <a:pPr marL="609600" indent="-609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latin typeface="+mj-lt"/>
              </a:rPr>
              <a:t>Even if it is stable, the trapezoidal rule (</a:t>
            </a:r>
            <a:r>
              <a:rPr lang="en-US" sz="2400" kern="0" dirty="0" err="1">
                <a:latin typeface="+mj-lt"/>
              </a:rPr>
              <a:t>tustin</a:t>
            </a:r>
            <a:r>
              <a:rPr lang="en-US" sz="2400" kern="0" dirty="0">
                <a:latin typeface="+mj-lt"/>
              </a:rPr>
              <a:t>) is prone to numerical oscillations. Ex: inductive opening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200" kern="0" dirty="0">
                <a:latin typeface="+mj-lt"/>
              </a:rPr>
              <a:t>The z-domain mapping is stable but oscillatory for high frequency Laplace poles</a:t>
            </a:r>
          </a:p>
        </p:txBody>
      </p:sp>
    </p:spTree>
    <p:extLst>
      <p:ext uri="{BB962C8B-B14F-4D97-AF65-F5344CB8AC3E}">
        <p14:creationId xmlns:p14="http://schemas.microsoft.com/office/powerpoint/2010/main" val="431122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2041" y="2687955"/>
            <a:ext cx="6940717" cy="571723"/>
          </a:xfrm>
        </p:spPr>
        <p:txBody>
          <a:bodyPr/>
          <a:lstStyle/>
          <a:p>
            <a:r>
              <a:rPr lang="en-US" dirty="0" smtClean="0"/>
              <a:t>Appendix: TSB and interpolation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3"/>
          <p:cNvGrpSpPr/>
          <p:nvPr/>
        </p:nvGrpSpPr>
        <p:grpSpPr>
          <a:xfrm>
            <a:off x="7391400" y="4267200"/>
            <a:ext cx="1295400" cy="1981994"/>
            <a:chOff x="5867400" y="4267200"/>
            <a:chExt cx="1295400" cy="1981994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867400" y="6247606"/>
              <a:ext cx="381000" cy="1588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75"/>
            <p:cNvGrpSpPr/>
            <p:nvPr/>
          </p:nvGrpSpPr>
          <p:grpSpPr>
            <a:xfrm>
              <a:off x="6247606" y="5714206"/>
              <a:ext cx="534988" cy="534194"/>
              <a:chOff x="5409406" y="5715000"/>
              <a:chExt cx="534988" cy="534194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5143500" y="5981700"/>
                <a:ext cx="533400" cy="1588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410200" y="5715000"/>
                <a:ext cx="533400" cy="1588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5676900" y="5981700"/>
                <a:ext cx="533400" cy="1588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5867400" y="6171406"/>
              <a:ext cx="1295400" cy="15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86"/>
            <p:cNvGrpSpPr/>
            <p:nvPr/>
          </p:nvGrpSpPr>
          <p:grpSpPr>
            <a:xfrm>
              <a:off x="6248400" y="4267200"/>
              <a:ext cx="534988" cy="1067594"/>
              <a:chOff x="5409406" y="5715000"/>
              <a:chExt cx="534988" cy="53419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5143500" y="5981700"/>
                <a:ext cx="5334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410200" y="5715000"/>
                <a:ext cx="5334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5676900" y="5981700"/>
                <a:ext cx="5334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Straight Connector 106"/>
            <p:cNvCxnSpPr/>
            <p:nvPr/>
          </p:nvCxnSpPr>
          <p:spPr>
            <a:xfrm rot="10800000">
              <a:off x="5867400" y="5334000"/>
              <a:ext cx="3810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18"/>
          <p:cNvGrpSpPr/>
          <p:nvPr/>
        </p:nvGrpSpPr>
        <p:grpSpPr>
          <a:xfrm>
            <a:off x="8305800" y="5253318"/>
            <a:ext cx="1295400" cy="995876"/>
            <a:chOff x="6781800" y="5253318"/>
            <a:chExt cx="1295400" cy="99587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781800" y="6247606"/>
              <a:ext cx="1295400" cy="1588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696200" y="6171406"/>
              <a:ext cx="381000" cy="15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77"/>
            <p:cNvGrpSpPr/>
            <p:nvPr/>
          </p:nvGrpSpPr>
          <p:grpSpPr>
            <a:xfrm>
              <a:off x="7162800" y="5638006"/>
              <a:ext cx="534988" cy="534194"/>
              <a:chOff x="5409406" y="5715000"/>
              <a:chExt cx="534988" cy="53419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143500" y="5981700"/>
                <a:ext cx="533400" cy="1588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410200" y="5715000"/>
                <a:ext cx="533400" cy="1588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5676900" y="5981700"/>
                <a:ext cx="533400" cy="1588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91"/>
            <p:cNvGrpSpPr/>
            <p:nvPr/>
          </p:nvGrpSpPr>
          <p:grpSpPr>
            <a:xfrm>
              <a:off x="7162800" y="5253318"/>
              <a:ext cx="534988" cy="76994"/>
              <a:chOff x="5409406" y="5715000"/>
              <a:chExt cx="534988" cy="534194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143500" y="5981700"/>
                <a:ext cx="5334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410200" y="5715000"/>
                <a:ext cx="5334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5676900" y="5981700"/>
                <a:ext cx="5334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107"/>
            <p:cNvCxnSpPr/>
            <p:nvPr/>
          </p:nvCxnSpPr>
          <p:spPr>
            <a:xfrm rot="10800000">
              <a:off x="6781800" y="5334000"/>
              <a:ext cx="3810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>
              <a:off x="7696200" y="5334000"/>
              <a:ext cx="3810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3"/>
          <p:cNvGrpSpPr/>
          <p:nvPr/>
        </p:nvGrpSpPr>
        <p:grpSpPr>
          <a:xfrm>
            <a:off x="7391400" y="5105400"/>
            <a:ext cx="3037908" cy="1460500"/>
            <a:chOff x="5867400" y="5105400"/>
            <a:chExt cx="3037908" cy="1460500"/>
          </a:xfrm>
        </p:grpSpPr>
        <p:sp>
          <p:nvSpPr>
            <p:cNvPr id="120" name="TextBox 119"/>
            <p:cNvSpPr txBox="1"/>
            <p:nvPr/>
          </p:nvSpPr>
          <p:spPr>
            <a:xfrm>
              <a:off x="7772400" y="511720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*</a:t>
              </a:r>
              <a:endParaRPr lang="en-US" sz="14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58000" y="51054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*</a:t>
              </a:r>
              <a:endParaRPr lang="en-US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67400" y="511935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*</a:t>
              </a:r>
              <a:endParaRPr lang="en-US" sz="14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727211" y="6258123"/>
              <a:ext cx="21780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* </a:t>
              </a:r>
              <a:r>
                <a:rPr lang="en-US" sz="1400" dirty="0" err="1"/>
                <a:t>V_load</a:t>
              </a:r>
              <a:r>
                <a:rPr lang="en-US" sz="1400" dirty="0"/>
                <a:t> for positive </a:t>
              </a:r>
              <a:r>
                <a:rPr lang="en-US" sz="1400" dirty="0" err="1"/>
                <a:t>I_load</a:t>
              </a:r>
              <a:endParaRPr lang="en-US" sz="1400" dirty="0"/>
            </a:p>
          </p:txBody>
        </p:sp>
      </p:grpSp>
      <p:grpSp>
        <p:nvGrpSpPr>
          <p:cNvPr id="24" name="Group 72"/>
          <p:cNvGrpSpPr/>
          <p:nvPr/>
        </p:nvGrpSpPr>
        <p:grpSpPr>
          <a:xfrm>
            <a:off x="2652010" y="3848638"/>
            <a:ext cx="3367790" cy="2549665"/>
            <a:chOff x="1128010" y="3848637"/>
            <a:chExt cx="3367790" cy="2549665"/>
          </a:xfrm>
        </p:grpSpPr>
        <p:cxnSp>
          <p:nvCxnSpPr>
            <p:cNvPr id="10" name="Straight Connector 9"/>
            <p:cNvCxnSpPr/>
            <p:nvPr/>
          </p:nvCxnSpPr>
          <p:spPr>
            <a:xfrm rot="5400000" flipH="1" flipV="1">
              <a:off x="2362200" y="4382037"/>
              <a:ext cx="457200" cy="1588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362200" y="3848637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V+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3000" y="4648200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Gup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28010" y="5496393"/>
              <a:ext cx="669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Glow</a:t>
              </a:r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657600" y="5105400"/>
              <a:ext cx="838200" cy="5334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Load</a:t>
              </a:r>
              <a:endParaRPr lang="en-US" dirty="0"/>
            </a:p>
          </p:txBody>
        </p:sp>
        <p:grpSp>
          <p:nvGrpSpPr>
            <p:cNvPr id="26" name="Group 63"/>
            <p:cNvGrpSpPr/>
            <p:nvPr/>
          </p:nvGrpSpPr>
          <p:grpSpPr>
            <a:xfrm>
              <a:off x="2128603" y="4294372"/>
              <a:ext cx="1334125" cy="2103930"/>
              <a:chOff x="1712938" y="2085943"/>
              <a:chExt cx="5503265" cy="4334094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514600" y="3810000"/>
                <a:ext cx="381000" cy="1905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6" name="Picture 65" descr="rte_tsb2level_desc1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12938" y="2085943"/>
                <a:ext cx="5503265" cy="433409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3048000" y="476303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V_load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415320" y="5886047"/>
              <a:ext cx="914400" cy="1588"/>
            </a:xfrm>
            <a:prstGeom prst="line">
              <a:avLst/>
            </a:prstGeom>
            <a:ln w="28575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430310" y="5067837"/>
              <a:ext cx="914400" cy="1588"/>
            </a:xfrm>
            <a:prstGeom prst="line">
              <a:avLst/>
            </a:prstGeom>
            <a:ln w="28575">
              <a:solidFill>
                <a:srgbClr val="92D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88171" y="5344245"/>
              <a:ext cx="839449" cy="724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7772400" y="57150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Gup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8610601" y="5791200"/>
            <a:ext cx="66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Glow</a:t>
            </a:r>
            <a:endParaRPr lang="en-US" dirty="0"/>
          </a:p>
        </p:txBody>
      </p:sp>
      <p:sp>
        <p:nvSpPr>
          <p:cNvPr id="74" name="Title 1"/>
          <p:cNvSpPr txBox="1">
            <a:spLocks/>
          </p:cNvSpPr>
          <p:nvPr/>
        </p:nvSpPr>
        <p:spPr bwMode="auto">
          <a:xfrm>
            <a:off x="1775520" y="187327"/>
            <a:ext cx="942588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latin typeface="+mj-lt"/>
                <a:ea typeface="+mj-ea"/>
                <a:cs typeface="+mj-cs"/>
              </a:rPr>
              <a:t>Switching function modeling of power converters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1511792" y="1008956"/>
            <a:ext cx="8844197" cy="2685738"/>
          </a:xfrm>
          <a:prstGeom prst="rect">
            <a:avLst/>
          </a:prstGeom>
        </p:spPr>
        <p:txBody>
          <a:bodyPr/>
          <a:lstStyle/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/>
              <a:t>A special solver method for power electronic system using high-frequency PWM.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/>
              <a:t>It is a ‘simple’ controlled voltage source!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u="sng" kern="0" dirty="0"/>
              <a:t>Interpolation methods </a:t>
            </a:r>
            <a:r>
              <a:rPr lang="en-US" sz="2400" kern="0" dirty="0"/>
              <a:t>are used to obtain high accuracy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/>
              <a:t>Resistive losses can be included.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/>
              <a:t>High impedance, diode rectification modes supported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664378" y="4038600"/>
            <a:ext cx="3317823" cy="2439194"/>
            <a:chOff x="5140377" y="4038600"/>
            <a:chExt cx="3317823" cy="2439194"/>
          </a:xfrm>
        </p:grpSpPr>
        <p:grpSp>
          <p:nvGrpSpPr>
            <p:cNvPr id="21" name="Group 117"/>
            <p:cNvGrpSpPr/>
            <p:nvPr/>
          </p:nvGrpSpPr>
          <p:grpSpPr>
            <a:xfrm>
              <a:off x="5257800" y="4038600"/>
              <a:ext cx="3200400" cy="2439194"/>
              <a:chOff x="5257800" y="4038600"/>
              <a:chExt cx="3200400" cy="2439194"/>
            </a:xfrm>
          </p:grpSpPr>
          <p:grpSp>
            <p:nvGrpSpPr>
              <p:cNvPr id="22" name="Group 50"/>
              <p:cNvGrpSpPr/>
              <p:nvPr/>
            </p:nvGrpSpPr>
            <p:grpSpPr>
              <a:xfrm>
                <a:off x="5867400" y="4038600"/>
                <a:ext cx="2590800" cy="2439194"/>
                <a:chOff x="5638006" y="4496594"/>
                <a:chExt cx="3201194" cy="1981994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5638800" y="6477000"/>
                  <a:ext cx="3200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rot="5400000" flipH="1" flipV="1">
                  <a:off x="4648200" y="5486400"/>
                  <a:ext cx="19812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TextBox 109"/>
              <p:cNvSpPr txBox="1"/>
              <p:nvPr/>
            </p:nvSpPr>
            <p:spPr>
              <a:xfrm>
                <a:off x="5257800" y="4038600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~V+</a:t>
                </a:r>
                <a:endParaRPr lang="en-US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257800" y="5029200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~0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486400" y="609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486400" y="5638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334000" y="5867400"/>
                <a:ext cx="499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gate</a:t>
                </a:r>
                <a:endParaRPr lang="en-US" sz="1400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5140377" y="4670685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V_load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619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215804" y="1497013"/>
            <a:ext cx="8216900" cy="3522662"/>
            <a:chOff x="316" y="1876"/>
            <a:chExt cx="5176" cy="2219"/>
          </a:xfrm>
        </p:grpSpPr>
        <p:graphicFrame>
          <p:nvGraphicFramePr>
            <p:cNvPr id="12296" name="Object 3"/>
            <p:cNvGraphicFramePr>
              <a:graphicFrameLocks noChangeAspect="1"/>
            </p:cNvGraphicFramePr>
            <p:nvPr/>
          </p:nvGraphicFramePr>
          <p:xfrm>
            <a:off x="1709" y="1876"/>
            <a:ext cx="2395" cy="1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VISIO" r:id="rId4" imgW="3473196" imgH="2560320" progId="Visio.Drawing.6">
                    <p:embed/>
                  </p:oleObj>
                </mc:Choice>
                <mc:Fallback>
                  <p:oleObj name="VISIO" r:id="rId4" imgW="3473196" imgH="256032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9" y="1876"/>
                          <a:ext cx="2395" cy="1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7" name="Text Box 4"/>
            <p:cNvSpPr txBox="1">
              <a:spLocks noChangeArrowheads="1"/>
            </p:cNvSpPr>
            <p:nvPr/>
          </p:nvSpPr>
          <p:spPr bwMode="auto">
            <a:xfrm>
              <a:off x="316" y="2505"/>
              <a:ext cx="13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l" eaLnBrk="0" hangingPunct="0"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sz="2000">
                  <a:solidFill>
                    <a:srgbClr val="33333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333333"/>
                  </a:solidFill>
                  <a:latin typeface="Arial" charset="0"/>
                </a:defRPr>
              </a:lvl2pPr>
              <a:lvl3pPr marL="1143000" indent="-228600" algn="l" eaLnBrk="0" hangingPunct="0">
                <a:spcAft>
                  <a:spcPct val="0"/>
                </a:spcAft>
                <a:buClr>
                  <a:srgbClr val="FF9900"/>
                </a:buClr>
                <a:buSzPct val="65000"/>
                <a:buFont typeface="Wingdings" pitchFamily="2" charset="2"/>
                <a:buChar char="n"/>
                <a:defRPr>
                  <a:solidFill>
                    <a:srgbClr val="333333"/>
                  </a:solidFill>
                  <a:latin typeface="Arial" charset="0"/>
                </a:defRPr>
              </a:lvl3pPr>
              <a:lvl4pPr marL="1600200" indent="-228600" algn="l" eaLnBrk="0" hangingPunct="0"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 eaLnBrk="0" hangingPunct="0"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CA" altLang="en-US">
                  <a:latin typeface="Lucida Sans Unicode" pitchFamily="34" charset="0"/>
                  <a:cs typeface="Times New Roman" pitchFamily="18" charset="0"/>
                </a:rPr>
                <a:t>Signal 2</a:t>
              </a:r>
              <a:endParaRPr lang="en-CA" altLang="en-US">
                <a:latin typeface="Lucida Sans Unicode" pitchFamily="34" charset="0"/>
              </a:endParaRPr>
            </a:p>
          </p:txBody>
        </p:sp>
        <p:sp>
          <p:nvSpPr>
            <p:cNvPr id="12298" name="Text Box 5"/>
            <p:cNvSpPr txBox="1">
              <a:spLocks noChangeArrowheads="1"/>
            </p:cNvSpPr>
            <p:nvPr/>
          </p:nvSpPr>
          <p:spPr bwMode="auto">
            <a:xfrm>
              <a:off x="337" y="2090"/>
              <a:ext cx="13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l" eaLnBrk="0" hangingPunct="0"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sz="2000">
                  <a:solidFill>
                    <a:srgbClr val="33333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333333"/>
                  </a:solidFill>
                  <a:latin typeface="Arial" charset="0"/>
                </a:defRPr>
              </a:lvl2pPr>
              <a:lvl3pPr marL="1143000" indent="-228600" algn="l" eaLnBrk="0" hangingPunct="0">
                <a:spcAft>
                  <a:spcPct val="0"/>
                </a:spcAft>
                <a:buClr>
                  <a:srgbClr val="FF9900"/>
                </a:buClr>
                <a:buSzPct val="65000"/>
                <a:buFont typeface="Wingdings" pitchFamily="2" charset="2"/>
                <a:buChar char="n"/>
                <a:defRPr>
                  <a:solidFill>
                    <a:srgbClr val="333333"/>
                  </a:solidFill>
                  <a:latin typeface="Arial" charset="0"/>
                </a:defRPr>
              </a:lvl3pPr>
              <a:lvl4pPr marL="1600200" indent="-228600" algn="l" eaLnBrk="0" hangingPunct="0"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 eaLnBrk="0" hangingPunct="0"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CA" altLang="en-US">
                  <a:latin typeface="Lucida Sans Unicode" pitchFamily="34" charset="0"/>
                  <a:cs typeface="Times New Roman" pitchFamily="18" charset="0"/>
                </a:rPr>
                <a:t>Signal 1</a:t>
              </a:r>
              <a:endParaRPr lang="en-CA" altLang="en-US">
                <a:latin typeface="Lucida Sans Unicode" pitchFamily="34" charset="0"/>
              </a:endParaRPr>
            </a:p>
          </p:txBody>
        </p:sp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324" y="3241"/>
              <a:ext cx="13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l" eaLnBrk="0" hangingPunct="0"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sz="2000">
                  <a:solidFill>
                    <a:srgbClr val="33333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333333"/>
                  </a:solidFill>
                  <a:latin typeface="Arial" charset="0"/>
                </a:defRPr>
              </a:lvl2pPr>
              <a:lvl3pPr marL="1143000" indent="-228600" algn="l" eaLnBrk="0" hangingPunct="0">
                <a:spcAft>
                  <a:spcPct val="0"/>
                </a:spcAft>
                <a:buClr>
                  <a:srgbClr val="FF9900"/>
                </a:buClr>
                <a:buSzPct val="65000"/>
                <a:buFont typeface="Wingdings" pitchFamily="2" charset="2"/>
                <a:buChar char="n"/>
                <a:defRPr>
                  <a:solidFill>
                    <a:srgbClr val="333333"/>
                  </a:solidFill>
                  <a:latin typeface="Arial" charset="0"/>
                </a:defRPr>
              </a:lvl3pPr>
              <a:lvl4pPr marL="1600200" indent="-228600" algn="l" eaLnBrk="0" hangingPunct="0"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 eaLnBrk="0" hangingPunct="0"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CA" altLang="en-US">
                  <a:latin typeface="Lucida Sans Unicode" pitchFamily="34" charset="0"/>
                  <a:cs typeface="Times New Roman" pitchFamily="18" charset="0"/>
                </a:rPr>
                <a:t>Time-Stamped Pulse</a:t>
              </a:r>
              <a:endParaRPr lang="en-CA" altLang="en-US">
                <a:latin typeface="Lucida Sans Unicode" pitchFamily="34" charset="0"/>
              </a:endParaRPr>
            </a:p>
          </p:txBody>
        </p:sp>
        <p:sp>
          <p:nvSpPr>
            <p:cNvPr id="12300" name="Text Box 7"/>
            <p:cNvSpPr txBox="1">
              <a:spLocks noChangeArrowheads="1"/>
            </p:cNvSpPr>
            <p:nvPr/>
          </p:nvSpPr>
          <p:spPr bwMode="auto">
            <a:xfrm>
              <a:off x="1713" y="3749"/>
              <a:ext cx="10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l" eaLnBrk="0" hangingPunct="0"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sz="2000">
                  <a:solidFill>
                    <a:srgbClr val="33333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333333"/>
                  </a:solidFill>
                  <a:latin typeface="Arial" charset="0"/>
                </a:defRPr>
              </a:lvl2pPr>
              <a:lvl3pPr marL="1143000" indent="-228600" algn="l" eaLnBrk="0" hangingPunct="0">
                <a:spcAft>
                  <a:spcPct val="0"/>
                </a:spcAft>
                <a:buClr>
                  <a:srgbClr val="FF9900"/>
                </a:buClr>
                <a:buSzPct val="65000"/>
                <a:buFont typeface="Wingdings" pitchFamily="2" charset="2"/>
                <a:buChar char="n"/>
                <a:defRPr>
                  <a:solidFill>
                    <a:srgbClr val="333333"/>
                  </a:solidFill>
                  <a:latin typeface="Arial" charset="0"/>
                </a:defRPr>
              </a:lvl3pPr>
              <a:lvl4pPr marL="1600200" indent="-228600" algn="l" eaLnBrk="0" hangingPunct="0"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 eaLnBrk="0" hangingPunct="0"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CA" altLang="en-US" sz="1600">
                  <a:latin typeface="Lucida Sans Unicode" pitchFamily="34" charset="0"/>
                  <a:cs typeface="Times New Roman" pitchFamily="18" charset="0"/>
                </a:rPr>
                <a:t>Time-Stamp</a:t>
              </a:r>
              <a:endParaRPr lang="en-CA" altLang="en-US" sz="1600">
                <a:latin typeface="Lucida Sans Unicode" pitchFamily="34" charset="0"/>
              </a:endParaRPr>
            </a:p>
          </p:txBody>
        </p:sp>
        <p:sp>
          <p:nvSpPr>
            <p:cNvPr id="12301" name="Text Box 8"/>
            <p:cNvSpPr txBox="1">
              <a:spLocks noChangeArrowheads="1"/>
            </p:cNvSpPr>
            <p:nvPr/>
          </p:nvSpPr>
          <p:spPr bwMode="auto">
            <a:xfrm>
              <a:off x="2927" y="3729"/>
              <a:ext cx="129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l" eaLnBrk="0" hangingPunct="0"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sz="2000">
                  <a:solidFill>
                    <a:srgbClr val="33333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333333"/>
                  </a:solidFill>
                  <a:latin typeface="Arial" charset="0"/>
                </a:defRPr>
              </a:lvl2pPr>
              <a:lvl3pPr marL="1143000" indent="-228600" algn="l" eaLnBrk="0" hangingPunct="0">
                <a:spcAft>
                  <a:spcPct val="0"/>
                </a:spcAft>
                <a:buClr>
                  <a:srgbClr val="FF9900"/>
                </a:buClr>
                <a:buSzPct val="65000"/>
                <a:buFont typeface="Wingdings" pitchFamily="2" charset="2"/>
                <a:buChar char="n"/>
                <a:defRPr>
                  <a:solidFill>
                    <a:srgbClr val="333333"/>
                  </a:solidFill>
                  <a:latin typeface="Arial" charset="0"/>
                </a:defRPr>
              </a:lvl3pPr>
              <a:lvl4pPr marL="1600200" indent="-228600" algn="l" eaLnBrk="0" hangingPunct="0"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 eaLnBrk="0" hangingPunct="0"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CA" altLang="en-US" sz="1600">
                  <a:latin typeface="Lucida Sans Unicode" pitchFamily="34" charset="0"/>
                  <a:cs typeface="Times New Roman" pitchFamily="18" charset="0"/>
                </a:rPr>
                <a:t>Discrete Comparator Pulse (State)</a:t>
              </a:r>
              <a:endParaRPr lang="en-CA" altLang="en-US" sz="1600">
                <a:latin typeface="Lucida Sans Unicode" pitchFamily="34" charset="0"/>
              </a:endParaRPr>
            </a:p>
          </p:txBody>
        </p:sp>
        <p:sp>
          <p:nvSpPr>
            <p:cNvPr id="12302" name="Text Box 9"/>
            <p:cNvSpPr txBox="1">
              <a:spLocks noChangeArrowheads="1"/>
            </p:cNvSpPr>
            <p:nvPr/>
          </p:nvSpPr>
          <p:spPr bwMode="auto">
            <a:xfrm>
              <a:off x="322" y="2860"/>
              <a:ext cx="13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l" eaLnBrk="0" hangingPunct="0"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sz="2000">
                  <a:solidFill>
                    <a:srgbClr val="33333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333333"/>
                  </a:solidFill>
                  <a:latin typeface="Arial" charset="0"/>
                </a:defRPr>
              </a:lvl2pPr>
              <a:lvl3pPr marL="1143000" indent="-228600" algn="l" eaLnBrk="0" hangingPunct="0">
                <a:spcAft>
                  <a:spcPct val="0"/>
                </a:spcAft>
                <a:buClr>
                  <a:srgbClr val="FF9900"/>
                </a:buClr>
                <a:buSzPct val="65000"/>
                <a:buFont typeface="Wingdings" pitchFamily="2" charset="2"/>
                <a:buChar char="n"/>
                <a:defRPr>
                  <a:solidFill>
                    <a:srgbClr val="333333"/>
                  </a:solidFill>
                  <a:latin typeface="Arial" charset="0"/>
                </a:defRPr>
              </a:lvl3pPr>
              <a:lvl4pPr marL="1600200" indent="-228600" algn="l" eaLnBrk="0" hangingPunct="0"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 eaLnBrk="0" hangingPunct="0"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CA" altLang="en-US">
                  <a:latin typeface="Lucida Sans Unicode" pitchFamily="34" charset="0"/>
                </a:rPr>
                <a:t>Ideal Pulse</a:t>
              </a:r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4118" y="2834"/>
              <a:ext cx="13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algn="l" eaLnBrk="0" hangingPunct="0"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defRPr sz="2000">
                  <a:solidFill>
                    <a:srgbClr val="333333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333333"/>
                  </a:solidFill>
                  <a:latin typeface="Arial" charset="0"/>
                </a:defRPr>
              </a:lvl2pPr>
              <a:lvl3pPr marL="1143000" indent="-228600" algn="l" eaLnBrk="0" hangingPunct="0">
                <a:spcAft>
                  <a:spcPct val="0"/>
                </a:spcAft>
                <a:buClr>
                  <a:srgbClr val="FF9900"/>
                </a:buClr>
                <a:buSzPct val="65000"/>
                <a:buFont typeface="Wingdings" pitchFamily="2" charset="2"/>
                <a:buChar char="n"/>
                <a:defRPr>
                  <a:solidFill>
                    <a:srgbClr val="333333"/>
                  </a:solidFill>
                  <a:latin typeface="Arial" charset="0"/>
                </a:defRPr>
              </a:lvl3pPr>
              <a:lvl4pPr marL="1600200" indent="-228600" algn="l" eaLnBrk="0" hangingPunct="0"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algn="l" eaLnBrk="0" hangingPunct="0"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CA" altLang="en-US" sz="1600">
                <a:latin typeface="Lucida Sans Unicode" pitchFamily="34" charset="0"/>
              </a:endParaRPr>
            </a:p>
          </p:txBody>
        </p:sp>
        <p:sp>
          <p:nvSpPr>
            <p:cNvPr id="12304" name="Freeform 11"/>
            <p:cNvSpPr>
              <a:spLocks/>
            </p:cNvSpPr>
            <p:nvPr/>
          </p:nvSpPr>
          <p:spPr bwMode="auto">
            <a:xfrm>
              <a:off x="2333" y="3374"/>
              <a:ext cx="345" cy="349"/>
            </a:xfrm>
            <a:custGeom>
              <a:avLst/>
              <a:gdLst>
                <a:gd name="T0" fmla="*/ 0 w 479"/>
                <a:gd name="T1" fmla="*/ 349 h 349"/>
                <a:gd name="T2" fmla="*/ 150 w 479"/>
                <a:gd name="T3" fmla="*/ 192 h 349"/>
                <a:gd name="T4" fmla="*/ 176 w 479"/>
                <a:gd name="T5" fmla="*/ 0 h 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9" h="349">
                  <a:moveTo>
                    <a:pt x="0" y="349"/>
                  </a:moveTo>
                  <a:cubicBezTo>
                    <a:pt x="161" y="299"/>
                    <a:pt x="323" y="250"/>
                    <a:pt x="401" y="192"/>
                  </a:cubicBezTo>
                  <a:cubicBezTo>
                    <a:pt x="479" y="134"/>
                    <a:pt x="475" y="67"/>
                    <a:pt x="47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  <p:sp>
          <p:nvSpPr>
            <p:cNvPr id="12305" name="Freeform 12"/>
            <p:cNvSpPr>
              <a:spLocks/>
            </p:cNvSpPr>
            <p:nvPr/>
          </p:nvSpPr>
          <p:spPr bwMode="auto">
            <a:xfrm>
              <a:off x="3401" y="3220"/>
              <a:ext cx="165" cy="529"/>
            </a:xfrm>
            <a:custGeom>
              <a:avLst/>
              <a:gdLst>
                <a:gd name="T0" fmla="*/ 0 w 479"/>
                <a:gd name="T1" fmla="*/ 1216 h 349"/>
                <a:gd name="T2" fmla="*/ 17 w 479"/>
                <a:gd name="T3" fmla="*/ 668 h 349"/>
                <a:gd name="T4" fmla="*/ 19 w 479"/>
                <a:gd name="T5" fmla="*/ 0 h 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9" h="349">
                  <a:moveTo>
                    <a:pt x="0" y="349"/>
                  </a:moveTo>
                  <a:cubicBezTo>
                    <a:pt x="161" y="299"/>
                    <a:pt x="323" y="250"/>
                    <a:pt x="401" y="192"/>
                  </a:cubicBezTo>
                  <a:cubicBezTo>
                    <a:pt x="479" y="134"/>
                    <a:pt x="475" y="67"/>
                    <a:pt x="47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endParaRPr lang="en-US"/>
            </a:p>
          </p:txBody>
        </p:sp>
      </p:grpSp>
      <p:pic>
        <p:nvPicPr>
          <p:cNvPr id="12291" name="Picture 13" descr="RTE_format_compara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70" y="5470525"/>
            <a:ext cx="269716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4"/>
          <p:cNvSpPr>
            <a:spLocks noChangeArrowheads="1"/>
          </p:cNvSpPr>
          <p:nvPr/>
        </p:nvSpPr>
        <p:spPr bwMode="auto">
          <a:xfrm>
            <a:off x="7100120" y="5127625"/>
            <a:ext cx="2640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 anchor="ctr"/>
          <a:lstStyle>
            <a:lvl1pPr algn="l" eaLnBrk="0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n"/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0"/>
              </a:spcAft>
              <a:buClr>
                <a:srgbClr val="FF9900"/>
              </a:buClr>
              <a:buSzPct val="65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3pPr>
            <a:lvl4pPr marL="1600200" indent="-228600" algn="l" eaLnBrk="0" hangingPunct="0"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600">
                <a:latin typeface="Lucida Sans Unicode" pitchFamily="34" charset="0"/>
              </a:rPr>
              <a:t> RT-Events Comparator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8096448" y="3017837"/>
            <a:ext cx="2048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n"/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0"/>
              </a:spcAft>
              <a:buClr>
                <a:srgbClr val="FF9900"/>
              </a:buClr>
              <a:buSzPct val="65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3pPr>
            <a:lvl4pPr marL="1600200" indent="-228600" algn="l" eaLnBrk="0" hangingPunct="0"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90000"/>
              </a:spcAft>
              <a:buClrTx/>
              <a:buSzTx/>
              <a:buFontTx/>
              <a:buNone/>
            </a:pPr>
            <a:r>
              <a:rPr lang="en-US" altLang="en-US" sz="2400" dirty="0">
                <a:latin typeface="Lucida Sans Unicode" pitchFamily="34" charset="0"/>
              </a:rPr>
              <a:t>(</a:t>
            </a:r>
            <a:r>
              <a:rPr lang="en-US" altLang="en-US" sz="1600" dirty="0">
                <a:latin typeface="Lucida Sans Unicode" pitchFamily="34" charset="0"/>
              </a:rPr>
              <a:t>Signal 2 &gt; Signal 1)</a:t>
            </a:r>
            <a:endParaRPr lang="en-CA" altLang="en-US" sz="1600" dirty="0">
              <a:latin typeface="Lucida Sans Unicode" pitchFamily="34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2098676" y="287338"/>
            <a:ext cx="71802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algn="l" eaLnBrk="0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rgbClr val="333333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n"/>
              <a:defRPr sz="2000">
                <a:solidFill>
                  <a:srgbClr val="333333"/>
                </a:solidFill>
                <a:latin typeface="Arial" charset="0"/>
              </a:defRPr>
            </a:lvl2pPr>
            <a:lvl3pPr marL="1143000" indent="-228600" algn="l" eaLnBrk="0" hangingPunct="0">
              <a:spcAft>
                <a:spcPct val="0"/>
              </a:spcAft>
              <a:buClr>
                <a:srgbClr val="FF9900"/>
              </a:buClr>
              <a:buSzPct val="65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3pPr>
            <a:lvl4pPr marL="1600200" indent="-228600" algn="l" eaLnBrk="0" hangingPunct="0"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eaLnBrk="0" hangingPunct="0"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3200" dirty="0">
                <a:solidFill>
                  <a:schemeClr val="tx1"/>
                </a:solidFill>
              </a:rPr>
              <a:t>Real-Time Interpolation and RT-Events</a:t>
            </a:r>
          </a:p>
        </p:txBody>
      </p:sp>
      <p:pic>
        <p:nvPicPr>
          <p:cNvPr id="18" name="Picture 10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85" y="4563104"/>
            <a:ext cx="4153522" cy="201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2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82672" y="228730"/>
            <a:ext cx="10100531" cy="670472"/>
          </a:xfrm>
        </p:spPr>
        <p:txBody>
          <a:bodyPr/>
          <a:lstStyle/>
          <a:p>
            <a:pPr algn="ctr"/>
            <a:r>
              <a:rPr lang="en-US" dirty="0" smtClean="0"/>
              <a:t>Effect of switch gate sampling and interpolation</a:t>
            </a:r>
            <a:endParaRPr lang="en-US" dirty="0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98332" y="764705"/>
            <a:ext cx="9569669" cy="2278063"/>
          </a:xfrm>
          <a:noFill/>
          <a:ln/>
        </p:spPr>
        <p:txBody>
          <a:bodyPr vert="horz" lIns="182880" tIns="540000" rIns="91440" bIns="45720" rtlCol="0">
            <a:normAutofit lnSpcReduction="10000"/>
          </a:bodyPr>
          <a:lstStyle/>
          <a:p>
            <a:pPr lvl="1"/>
            <a:r>
              <a:rPr lang="en-US" dirty="0" smtClean="0"/>
              <a:t>Switching function inverter (</a:t>
            </a:r>
            <a:r>
              <a:rPr lang="en-US" u="sng" dirty="0" smtClean="0"/>
              <a:t>also called TSB</a:t>
            </a:r>
            <a:r>
              <a:rPr lang="en-US" dirty="0" smtClean="0"/>
              <a:t>)  model use ‘time stamps’ to produce very accurate results</a:t>
            </a:r>
          </a:p>
          <a:p>
            <a:pPr lvl="2"/>
            <a:r>
              <a:rPr lang="en-US" dirty="0" smtClean="0"/>
              <a:t>Example: a simple DC chopper (PWM=10kHz, Ts=10µs)</a:t>
            </a:r>
          </a:p>
          <a:p>
            <a:pPr lvl="2"/>
            <a:r>
              <a:rPr lang="en-US" dirty="0" smtClean="0"/>
              <a:t>Bad sampling (like if we use regular SPS or PLECS) causes important non-linearity in the input-output characteristic but very linear characteristic with TSB inverters</a:t>
            </a:r>
            <a:endParaRPr lang="en-US" dirty="0"/>
          </a:p>
        </p:txBody>
      </p:sp>
      <p:pic>
        <p:nvPicPr>
          <p:cNvPr id="398393" name="Picture 57" descr="cho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938" y="3107818"/>
            <a:ext cx="4635062" cy="3489535"/>
          </a:xfrm>
          <a:prstGeom prst="rect">
            <a:avLst/>
          </a:prstGeom>
          <a:noFill/>
        </p:spPr>
      </p:pic>
      <p:pic>
        <p:nvPicPr>
          <p:cNvPr id="398394" name="Picture 58" descr="e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1067" y="3573016"/>
            <a:ext cx="4767707" cy="2284249"/>
          </a:xfrm>
          <a:prstGeom prst="rect">
            <a:avLst/>
          </a:prstGeom>
          <a:noFill/>
        </p:spPr>
      </p:pic>
      <p:sp>
        <p:nvSpPr>
          <p:cNvPr id="398395" name="Rectangle 59"/>
          <p:cNvSpPr>
            <a:spLocks noChangeArrowheads="1"/>
          </p:cNvSpPr>
          <p:nvPr/>
        </p:nvSpPr>
        <p:spPr bwMode="auto">
          <a:xfrm>
            <a:off x="3242003" y="5913438"/>
            <a:ext cx="11986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CA" sz="1600" dirty="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fr-CA" sz="1600" dirty="0">
                <a:solidFill>
                  <a:srgbClr val="333333"/>
                </a:solidFill>
                <a:latin typeface="Arial" pitchFamily="34" charset="0"/>
              </a:rPr>
            </a:br>
            <a:r>
              <a:rPr lang="fr-CA" sz="1600" dirty="0">
                <a:solidFill>
                  <a:srgbClr val="333333"/>
                </a:solidFill>
                <a:latin typeface="Arial" pitchFamily="34" charset="0"/>
              </a:rPr>
              <a:t> </a:t>
            </a:r>
            <a:r>
              <a:rPr lang="fr-CA" sz="1600" dirty="0" err="1">
                <a:solidFill>
                  <a:srgbClr val="333333"/>
                </a:solidFill>
                <a:latin typeface="Arial" pitchFamily="34" charset="0"/>
              </a:rPr>
              <a:t>T</a:t>
            </a:r>
            <a:r>
              <a:rPr lang="fr-CA" sz="1600" baseline="-25000" dirty="0" err="1">
                <a:solidFill>
                  <a:srgbClr val="333333"/>
                </a:solidFill>
                <a:latin typeface="Arial" pitchFamily="34" charset="0"/>
              </a:rPr>
              <a:t>carrier</a:t>
            </a:r>
            <a:r>
              <a:rPr lang="fr-CA" sz="1600" dirty="0">
                <a:solidFill>
                  <a:srgbClr val="333333"/>
                </a:solidFill>
                <a:latin typeface="Arial" pitchFamily="34" charset="0"/>
              </a:rPr>
              <a:t>/</a:t>
            </a:r>
            <a:r>
              <a:rPr lang="fr-CA" sz="1600" dirty="0" err="1">
                <a:solidFill>
                  <a:srgbClr val="333333"/>
                </a:solidFill>
                <a:latin typeface="Arial" pitchFamily="34" charset="0"/>
              </a:rPr>
              <a:t>T</a:t>
            </a:r>
            <a:r>
              <a:rPr lang="fr-CA" sz="1600" baseline="-25000" dirty="0" err="1">
                <a:solidFill>
                  <a:srgbClr val="333333"/>
                </a:solidFill>
                <a:latin typeface="Arial" pitchFamily="34" charset="0"/>
              </a:rPr>
              <a:t>s</a:t>
            </a:r>
            <a:r>
              <a:rPr lang="fr-CA" sz="1600" dirty="0">
                <a:solidFill>
                  <a:srgbClr val="333333"/>
                </a:solidFill>
                <a:latin typeface="Arial" pitchFamily="34" charset="0"/>
              </a:rPr>
              <a:t>=10 </a:t>
            </a:r>
          </a:p>
        </p:txBody>
      </p:sp>
      <p:sp>
        <p:nvSpPr>
          <p:cNvPr id="398396" name="Line 60"/>
          <p:cNvSpPr>
            <a:spLocks noChangeShapeType="1"/>
          </p:cNvSpPr>
          <p:nvPr/>
        </p:nvSpPr>
        <p:spPr bwMode="auto">
          <a:xfrm flipV="1">
            <a:off x="6270625" y="5546428"/>
            <a:ext cx="1289050" cy="212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98397" name="Text Box 61"/>
          <p:cNvSpPr txBox="1">
            <a:spLocks noChangeArrowheads="1"/>
          </p:cNvSpPr>
          <p:nvPr/>
        </p:nvSpPr>
        <p:spPr bwMode="auto">
          <a:xfrm>
            <a:off x="6972458" y="4024016"/>
            <a:ext cx="1508811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dirty="0"/>
              <a:t>SimPowerSystems</a:t>
            </a:r>
            <a:endParaRPr lang="fr-FR" sz="1600" dirty="0"/>
          </a:p>
        </p:txBody>
      </p:sp>
      <p:sp>
        <p:nvSpPr>
          <p:cNvPr id="398398" name="Line 62"/>
          <p:cNvSpPr>
            <a:spLocks noChangeShapeType="1"/>
          </p:cNvSpPr>
          <p:nvPr/>
        </p:nvSpPr>
        <p:spPr bwMode="auto">
          <a:xfrm>
            <a:off x="8188326" y="4244677"/>
            <a:ext cx="45719" cy="5081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8399" name="Text Box 63"/>
          <p:cNvSpPr txBox="1">
            <a:spLocks noChangeArrowheads="1"/>
          </p:cNvSpPr>
          <p:nvPr/>
        </p:nvSpPr>
        <p:spPr bwMode="auto">
          <a:xfrm>
            <a:off x="7224713" y="4671716"/>
            <a:ext cx="305148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/>
              <a:t>TSB</a:t>
            </a:r>
            <a:endParaRPr lang="fr-FR" sz="1600"/>
          </a:p>
        </p:txBody>
      </p:sp>
      <p:sp>
        <p:nvSpPr>
          <p:cNvPr id="398400" name="Line 64"/>
          <p:cNvSpPr>
            <a:spLocks noChangeShapeType="1"/>
          </p:cNvSpPr>
          <p:nvPr/>
        </p:nvSpPr>
        <p:spPr bwMode="auto">
          <a:xfrm>
            <a:off x="7580314" y="4889203"/>
            <a:ext cx="328721" cy="2892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8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6" name="Picture 1030" descr="e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1048196"/>
            <a:ext cx="3142192" cy="1504752"/>
          </a:xfrm>
          <a:prstGeom prst="rect">
            <a:avLst/>
          </a:prstGeom>
          <a:noFill/>
        </p:spPr>
      </p:pic>
      <p:pic>
        <p:nvPicPr>
          <p:cNvPr id="419852" name="Picture 1036" descr="C:\MATLAB6p5\work\ARTEMIS_et_TSB_doc\example\deadtime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1313" y="3068960"/>
            <a:ext cx="4518364" cy="3390244"/>
          </a:xfrm>
          <a:prstGeom prst="rect">
            <a:avLst/>
          </a:prstGeom>
          <a:noFill/>
        </p:spPr>
      </p:pic>
      <p:pic>
        <p:nvPicPr>
          <p:cNvPr id="419851" name="Picture 1035" descr="C:\MATLAB6p5\work\ARTEMIS_et_TSB_doc\example\deadtime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3052936"/>
            <a:ext cx="4493829" cy="3370858"/>
          </a:xfrm>
          <a:prstGeom prst="rect">
            <a:avLst/>
          </a:prstGeom>
          <a:noFill/>
        </p:spPr>
      </p:pic>
      <p:sp>
        <p:nvSpPr>
          <p:cNvPr id="419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31504" y="-18256"/>
            <a:ext cx="8765628" cy="1143000"/>
          </a:xfrm>
        </p:spPr>
        <p:txBody>
          <a:bodyPr/>
          <a:lstStyle/>
          <a:p>
            <a:pPr algn="ctr"/>
            <a:r>
              <a:rPr lang="en-US" sz="3200" dirty="0"/>
              <a:t>Effect of switch gate sampling and interpolation</a:t>
            </a:r>
            <a:endParaRPr lang="en-US" sz="2800" dirty="0"/>
          </a:p>
        </p:txBody>
      </p:sp>
      <p:sp>
        <p:nvSpPr>
          <p:cNvPr id="41984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0821" y="1124744"/>
            <a:ext cx="6228184" cy="1668462"/>
          </a:xfrm>
          <a:noFill/>
          <a:ln/>
        </p:spPr>
        <p:txBody>
          <a:bodyPr vert="horz" lIns="182880" tIns="540000" rIns="91440" bIns="45720" rtlCol="0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  <a:r>
              <a:rPr lang="fr-FR" dirty="0" err="1" smtClean="0"/>
              <a:t>deadtime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u="sng" dirty="0" err="1" smtClean="0"/>
              <a:t>smaller</a:t>
            </a:r>
            <a:r>
              <a:rPr lang="fr-FR" u="sng" dirty="0" smtClean="0"/>
              <a:t> </a:t>
            </a:r>
            <a:r>
              <a:rPr lang="fr-FR" u="sng" dirty="0" err="1" smtClean="0"/>
              <a:t>than</a:t>
            </a:r>
            <a:r>
              <a:rPr lang="fr-FR" u="sng" dirty="0" smtClean="0"/>
              <a:t> the </a:t>
            </a:r>
            <a:r>
              <a:rPr lang="fr-FR" u="sng" dirty="0" err="1" smtClean="0"/>
              <a:t>sample</a:t>
            </a:r>
            <a:r>
              <a:rPr lang="fr-FR" u="sng" dirty="0" smtClean="0"/>
              <a:t> Time!</a:t>
            </a:r>
            <a:endParaRPr lang="fr-FR" u="sng" dirty="0"/>
          </a:p>
          <a:p>
            <a:pPr lvl="2"/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dead</a:t>
            </a:r>
            <a:r>
              <a:rPr lang="fr-FR" dirty="0" smtClean="0"/>
              <a:t> time </a:t>
            </a:r>
            <a:r>
              <a:rPr lang="fr-FR" dirty="0" err="1" smtClean="0"/>
              <a:t>increment</a:t>
            </a:r>
            <a:r>
              <a:rPr lang="fr-FR" dirty="0" smtClean="0"/>
              <a:t> of 2 µs (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sample</a:t>
            </a:r>
            <a:r>
              <a:rPr lang="fr-FR" dirty="0" smtClean="0"/>
              <a:t> time of 10µs!)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19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00"/>
            <a:ext cx="111633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State-Space Nodal (SSN) Solver for Parallel RT-sim</a:t>
            </a:r>
            <a:endParaRPr lang="en-US" dirty="0"/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948159"/>
            <a:ext cx="12192000" cy="1524000"/>
          </a:xfrm>
        </p:spPr>
        <p:txBody>
          <a:bodyPr>
            <a:noAutofit/>
          </a:bodyPr>
          <a:lstStyle/>
          <a:p>
            <a:r>
              <a:rPr lang="en-US" dirty="0"/>
              <a:t>Reducing the node number is </a:t>
            </a:r>
            <a:r>
              <a:rPr lang="en-US" dirty="0" smtClean="0"/>
              <a:t>critical for DRTS </a:t>
            </a:r>
            <a:r>
              <a:rPr lang="en-US" dirty="0"/>
              <a:t>because the LU </a:t>
            </a:r>
            <a:r>
              <a:rPr lang="en-US" dirty="0" smtClean="0"/>
              <a:t>factorization </a:t>
            </a:r>
            <a:r>
              <a:rPr lang="en-US" dirty="0"/>
              <a:t>of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 smtClean="0"/>
              <a:t>admittance matrix is an order </a:t>
            </a:r>
            <a:r>
              <a:rPr lang="en-US" i="1" dirty="0" smtClean="0"/>
              <a:t>O(R</a:t>
            </a:r>
            <a:r>
              <a:rPr lang="en-US" i="1" baseline="30000" dirty="0" smtClean="0"/>
              <a:t>3</a:t>
            </a:r>
            <a:r>
              <a:rPr lang="en-US" i="1" dirty="0" smtClean="0"/>
              <a:t>) </a:t>
            </a:r>
            <a:r>
              <a:rPr lang="en-US" dirty="0" smtClean="0"/>
              <a:t>problem (</a:t>
            </a:r>
            <a:r>
              <a:rPr lang="en-US" i="1" dirty="0"/>
              <a:t>R</a:t>
            </a:r>
            <a:r>
              <a:rPr lang="en-US" dirty="0" smtClean="0"/>
              <a:t> is rank of 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SSN allow user to select the node location and limit the number of nodes.</a:t>
            </a:r>
          </a:p>
          <a:p>
            <a:r>
              <a:rPr lang="en-US" dirty="0" smtClean="0"/>
              <a:t>Fewer and bigger partitions make it easier to solve the equations on parallel cores</a:t>
            </a:r>
            <a:r>
              <a:rPr lang="en-US" dirty="0"/>
              <a:t> </a:t>
            </a:r>
            <a:r>
              <a:rPr lang="en-US" b="1" u="sng" dirty="0" smtClean="0"/>
              <a:t>without algorithmic delays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5120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7217"/>
            <a:ext cx="5933017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2192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54914" y="5484467"/>
            <a:ext cx="71769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altLang="en-US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omparison of node number for standard nodal admittance method and SSN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903" y="3476446"/>
            <a:ext cx="533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Using EMTP/RTDS/Hypersim: 10 nodes, 16 ‘partitions’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2" y="3528685"/>
            <a:ext cx="5820833" cy="1790144"/>
            <a:chOff x="6096000" y="4496356"/>
            <a:chExt cx="5820833" cy="1790144"/>
          </a:xfrm>
        </p:grpSpPr>
        <p:pic>
          <p:nvPicPr>
            <p:cNvPr id="51201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876800"/>
              <a:ext cx="582083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924801" y="4496356"/>
              <a:ext cx="3198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Using SSN: 1 node, 2 partitions!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8804" y="6093602"/>
            <a:ext cx="11074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** C</a:t>
            </a:r>
            <a:r>
              <a:rPr lang="en-GB" sz="1600" dirty="0"/>
              <a:t>. Dufour, J. Mahseredjian , J. Bélanger, “A Combined State-Space Nodal Method for the Simulation of Power System Transients”, IEEE Transactions on Power Delivery, Vol. 26, no. 2, April 2011 (ISSN 0885-8977), pp. 928-935</a:t>
            </a:r>
            <a:endParaRPr lang="en-CA" sz="1600" dirty="0"/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2" y="3558073"/>
            <a:ext cx="5820833" cy="19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6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Title 90"/>
          <p:cNvSpPr>
            <a:spLocks noGrp="1"/>
          </p:cNvSpPr>
          <p:nvPr>
            <p:ph type="title"/>
          </p:nvPr>
        </p:nvSpPr>
        <p:spPr>
          <a:xfrm>
            <a:off x="3916233" y="164795"/>
            <a:ext cx="7776864" cy="574675"/>
          </a:xfrm>
        </p:spPr>
        <p:txBody>
          <a:bodyPr/>
          <a:lstStyle/>
          <a:p>
            <a:pPr eaLnBrk="1" hangingPunct="1"/>
            <a:r>
              <a:rPr lang="en-US" sz="3600" dirty="0"/>
              <a:t>TSBs in HIL applications</a:t>
            </a: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5323490" y="1190626"/>
            <a:ext cx="5344510" cy="5667375"/>
          </a:xfrm>
          <a:prstGeom prst="rect">
            <a:avLst/>
          </a:prstGeom>
        </p:spPr>
        <p:txBody>
          <a:bodyPr/>
          <a:lstStyle/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use TSB in HIL applications, PWM pulse are captured on the FPGA card by 100MHz counters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Normalized ratio (Time Stamp) is send to the inverter models on the CPU</a:t>
            </a:r>
          </a:p>
          <a:p>
            <a:pPr marL="1163638" lvl="1" indent="-5334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TSB model on the CPU use the Time Stamps to compute interpolated voltages.</a:t>
            </a:r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5585" name="Picture 1" descr="rtevents_fp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945933"/>
            <a:ext cx="3799490" cy="4752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51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>
          <a:xfrm>
            <a:off x="2072483" y="185739"/>
            <a:ext cx="9116885" cy="574675"/>
          </a:xfrm>
        </p:spPr>
        <p:txBody>
          <a:bodyPr/>
          <a:lstStyle/>
          <a:p>
            <a:pPr lvl="0">
              <a:defRPr/>
            </a:pPr>
            <a:r>
              <a:rPr lang="en-US" sz="3600" dirty="0"/>
              <a:t>Interpolated switching functions for PMSM drives</a:t>
            </a:r>
            <a:endParaRPr lang="en-US" sz="3600" dirty="0"/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1556545" y="1310343"/>
            <a:ext cx="3675360" cy="1498283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lvl="1" indent="-533400" eaLnBrk="0" hangingPunct="0">
              <a:buSzPct val="70000"/>
              <a:defRPr/>
            </a:pPr>
            <a:r>
              <a:rPr lang="en-US" sz="2800" b="1" i="1" kern="0" dirty="0">
                <a:solidFill>
                  <a:schemeClr val="accent6"/>
                </a:solidFill>
                <a:cs typeface="Times New Roman" pitchFamily="18" charset="0"/>
              </a:rPr>
              <a:t>Mitsubishi Electric Co</a:t>
            </a:r>
          </a:p>
          <a:p>
            <a:pPr marL="0" lvl="1" indent="-533400" eaLnBrk="0" hangingPunct="0">
              <a:buSzPct val="70000"/>
              <a:defRPr/>
            </a:pPr>
            <a:r>
              <a:rPr lang="en-US" sz="2400" b="1" i="1" kern="0" dirty="0">
                <a:solidFill>
                  <a:schemeClr val="accent6"/>
                </a:solidFill>
                <a:cs typeface="Times New Roman" pitchFamily="18" charset="0"/>
              </a:rPr>
              <a:t>Japan, 2004</a:t>
            </a:r>
          </a:p>
          <a:p>
            <a:pPr marL="0" lvl="1" indent="-533400" eaLnBrk="0" hangingPunct="0">
              <a:buSzPct val="70000"/>
              <a:defRPr/>
            </a:pPr>
            <a:r>
              <a:rPr lang="en-US" kern="0" dirty="0" err="1">
                <a:solidFill>
                  <a:srgbClr val="FF0000"/>
                </a:solidFill>
              </a:rPr>
              <a:t>ARTEMiS</a:t>
            </a:r>
            <a:r>
              <a:rPr lang="en-US" kern="0" dirty="0">
                <a:solidFill>
                  <a:srgbClr val="1E3264"/>
                </a:solidFill>
              </a:rPr>
              <a:t> used for </a:t>
            </a:r>
            <a:r>
              <a:rPr lang="en-US" i="1" kern="0" dirty="0">
                <a:solidFill>
                  <a:srgbClr val="FF0000"/>
                </a:solidFill>
              </a:rPr>
              <a:t>rectifier side</a:t>
            </a:r>
            <a:endParaRPr lang="en-US" kern="0" dirty="0">
              <a:solidFill>
                <a:srgbClr val="1E3264"/>
              </a:solidFill>
            </a:endParaRPr>
          </a:p>
          <a:p>
            <a:pPr marL="0" lvl="1" indent="-533400" eaLnBrk="0" hangingPunct="0">
              <a:buSzPct val="70000"/>
              <a:defRPr/>
            </a:pPr>
            <a:r>
              <a:rPr lang="en-US" kern="0" dirty="0">
                <a:solidFill>
                  <a:srgbClr val="4840F2"/>
                </a:solidFill>
              </a:rPr>
              <a:t>Switching function </a:t>
            </a:r>
            <a:r>
              <a:rPr lang="en-US" kern="0" dirty="0">
                <a:solidFill>
                  <a:srgbClr val="1E3264"/>
                </a:solidFill>
              </a:rPr>
              <a:t>used for </a:t>
            </a:r>
            <a:r>
              <a:rPr lang="en-US" i="1" kern="0" dirty="0">
                <a:solidFill>
                  <a:srgbClr val="4840F2"/>
                </a:solidFill>
              </a:rPr>
              <a:t>inverter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447929" y="987128"/>
            <a:ext cx="5102225" cy="5610225"/>
            <a:chOff x="4059582" y="647700"/>
            <a:chExt cx="5101536" cy="5610225"/>
          </a:xfrm>
        </p:grpSpPr>
        <p:sp>
          <p:nvSpPr>
            <p:cNvPr id="36871" name="Text Box 11"/>
            <p:cNvSpPr txBox="1">
              <a:spLocks noChangeArrowheads="1"/>
            </p:cNvSpPr>
            <p:nvPr/>
          </p:nvSpPr>
          <p:spPr bwMode="auto">
            <a:xfrm>
              <a:off x="5969000" y="2589213"/>
              <a:ext cx="56097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© Opal-RT</a:t>
              </a:r>
              <a:endParaRPr lang="en-GB" sz="1000" b="1"/>
            </a:p>
          </p:txBody>
        </p:sp>
        <p:sp>
          <p:nvSpPr>
            <p:cNvPr id="36872" name="Text Box 12"/>
            <p:cNvSpPr txBox="1">
              <a:spLocks noChangeArrowheads="1"/>
            </p:cNvSpPr>
            <p:nvPr/>
          </p:nvSpPr>
          <p:spPr bwMode="auto">
            <a:xfrm>
              <a:off x="6702425" y="2578100"/>
              <a:ext cx="56097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© Opal-RT</a:t>
              </a:r>
              <a:endParaRPr lang="en-GB" sz="1000" b="1"/>
            </a:p>
          </p:txBody>
        </p:sp>
        <p:sp>
          <p:nvSpPr>
            <p:cNvPr id="36873" name="Text Box 13"/>
            <p:cNvSpPr txBox="1">
              <a:spLocks noChangeArrowheads="1"/>
            </p:cNvSpPr>
            <p:nvPr/>
          </p:nvSpPr>
          <p:spPr bwMode="auto">
            <a:xfrm>
              <a:off x="7849036" y="2503488"/>
              <a:ext cx="1084976" cy="3128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6434" tIns="48217" rIns="96434" bIns="48217">
              <a:spAutoFit/>
            </a:bodyPr>
            <a:lstStyle/>
            <a:p>
              <a:pPr algn="ctr"/>
              <a:r>
                <a:rPr lang="en-US" sz="1400" b="1"/>
                <a:t>MITSUBISHI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059582" y="647700"/>
              <a:ext cx="5101536" cy="5610225"/>
              <a:chOff x="93662" y="571500"/>
              <a:chExt cx="5101535" cy="5610225"/>
            </a:xfrm>
          </p:grpSpPr>
          <p:pic>
            <p:nvPicPr>
              <p:cNvPr id="36875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1450" y="774701"/>
                <a:ext cx="5023747" cy="1638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6" name="Picture 7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1925" y="4535489"/>
                <a:ext cx="5023748" cy="1638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7" name="Picture 8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1450" y="2727326"/>
                <a:ext cx="5023747" cy="1638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78" name="AutoShape 9"/>
              <p:cNvSpPr>
                <a:spLocks noChangeArrowheads="1"/>
              </p:cNvSpPr>
              <p:nvPr/>
            </p:nvSpPr>
            <p:spPr bwMode="auto">
              <a:xfrm>
                <a:off x="93662" y="571500"/>
                <a:ext cx="2573337" cy="5610225"/>
              </a:xfrm>
              <a:prstGeom prst="roundRect">
                <a:avLst>
                  <a:gd name="adj" fmla="val 7329"/>
                </a:avLst>
              </a:prstGeom>
              <a:noFill/>
              <a:ln w="28575">
                <a:solidFill>
                  <a:srgbClr val="393969"/>
                </a:solidFill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marL="185738" indent="-185738" algn="ctr"/>
                <a:r>
                  <a:rPr lang="en-GB" altLang="ja-JP" b="1" i="1">
                    <a:ea typeface="ＭＳ Ｐゴシック"/>
                    <a:cs typeface="ＭＳ Ｐゴシック"/>
                  </a:rPr>
                  <a:t>HIL Simulation</a:t>
                </a:r>
                <a:endParaRPr lang="en-GB" b="1"/>
              </a:p>
            </p:txBody>
          </p:sp>
          <p:sp>
            <p:nvSpPr>
              <p:cNvPr id="36879" name="AutoShape 10"/>
              <p:cNvSpPr>
                <a:spLocks noChangeArrowheads="1"/>
              </p:cNvSpPr>
              <p:nvPr/>
            </p:nvSpPr>
            <p:spPr bwMode="auto">
              <a:xfrm>
                <a:off x="2695573" y="571500"/>
                <a:ext cx="2419350" cy="5610225"/>
              </a:xfrm>
              <a:prstGeom prst="roundRect">
                <a:avLst>
                  <a:gd name="adj" fmla="val 7329"/>
                </a:avLst>
              </a:prstGeom>
              <a:noFill/>
              <a:ln w="28575" algn="ctr">
                <a:solidFill>
                  <a:srgbClr val="393969"/>
                </a:solidFill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marL="185738" indent="-185738" algn="ctr"/>
                <a:r>
                  <a:rPr lang="en-GB" altLang="ja-JP" b="1" i="1">
                    <a:ea typeface="ＭＳ Ｐゴシック"/>
                    <a:cs typeface="ＭＳ Ｐゴシック"/>
                  </a:rPr>
                  <a:t>Physical System</a:t>
                </a:r>
                <a:endParaRPr lang="en-GB" b="1" i="1"/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422230" y="5360988"/>
                <a:ext cx="744437" cy="54292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r>
                  <a:rPr lang="en-GB" altLang="ja-JP" sz="1600" b="1" dirty="0">
                    <a:ea typeface="MS PGothic" pitchFamily="34" charset="-128"/>
                  </a:rPr>
                  <a:t>PWM</a:t>
                </a:r>
              </a:p>
              <a:p>
                <a:pPr algn="ctr">
                  <a:defRPr/>
                </a:pPr>
                <a:r>
                  <a:rPr lang="en-GB" altLang="ja-JP" sz="1600" b="1" dirty="0">
                    <a:ea typeface="MS PGothic" pitchFamily="34" charset="-128"/>
                  </a:rPr>
                  <a:t>9kHz</a:t>
                </a:r>
                <a:endParaRPr lang="en-GB" sz="1600" b="1" dirty="0"/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431754" y="3592513"/>
                <a:ext cx="825388" cy="5000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r>
                  <a:rPr lang="en-GB" altLang="ja-JP" sz="1600" b="1" dirty="0">
                    <a:ea typeface="MS PGothic" pitchFamily="34" charset="-128"/>
                  </a:rPr>
                  <a:t>PWM</a:t>
                </a:r>
              </a:p>
              <a:p>
                <a:pPr algn="ctr">
                  <a:defRPr/>
                </a:pPr>
                <a:r>
                  <a:rPr lang="en-GB" altLang="ja-JP" sz="1600" b="1" dirty="0">
                    <a:ea typeface="MS PGothic" pitchFamily="34" charset="-128"/>
                  </a:rPr>
                  <a:t>4.5kHz</a:t>
                </a:r>
                <a:endParaRPr lang="en-GB" sz="1600" b="1" dirty="0"/>
              </a:p>
            </p:txBody>
          </p:sp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434929" y="1633538"/>
                <a:ext cx="792056" cy="5111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457200" indent="-457200" algn="ctr">
                  <a:defRPr/>
                </a:pPr>
                <a:r>
                  <a:rPr lang="en-GB" altLang="ja-JP" sz="1600" b="1" dirty="0">
                    <a:ea typeface="MS PGothic" pitchFamily="34" charset="-128"/>
                  </a:rPr>
                  <a:t>PWM</a:t>
                </a:r>
              </a:p>
              <a:p>
                <a:pPr marL="457200" indent="-457200" algn="ctr">
                  <a:defRPr/>
                </a:pPr>
                <a:r>
                  <a:rPr lang="en-GB" altLang="ja-JP" sz="1600" b="1" dirty="0">
                    <a:ea typeface="MS PGothic" pitchFamily="34" charset="-128"/>
                  </a:rPr>
                  <a:t>2.25kHz</a:t>
                </a:r>
                <a:endParaRPr lang="en-GB" sz="1600" b="1" dirty="0"/>
              </a:p>
            </p:txBody>
          </p:sp>
        </p:grpSp>
      </p:grpSp>
      <p:pic>
        <p:nvPicPr>
          <p:cNvPr id="19458" name="Picture 1029" descr="melco3b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7335" y="3491518"/>
            <a:ext cx="3858187" cy="203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91983"/>
      </p:ext>
    </p:extLst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67" y="1052517"/>
            <a:ext cx="9360204" cy="6046389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28825" y="762000"/>
            <a:ext cx="8396288" cy="10668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90000"/>
              <a:defRPr/>
            </a:pPr>
            <a:endParaRPr lang="en-CA" sz="2400" kern="0" dirty="0">
              <a:solidFill>
                <a:srgbClr val="1E3264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3-level NPC </a:t>
            </a:r>
            <a:r>
              <a:rPr lang="en-US" sz="3200" dirty="0" smtClean="0"/>
              <a:t>using TSBs: see demos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16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102311" y="6252197"/>
            <a:ext cx="4375501" cy="631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229" y="0"/>
            <a:ext cx="9227171" cy="83820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Parallel</a:t>
            </a:r>
            <a:r>
              <a:rPr lang="en-US" sz="4400" dirty="0" smtClean="0"/>
              <a:t> State-Space Nodal Solver (SSN)</a:t>
            </a:r>
            <a:endParaRPr lang="en-US" sz="4400" dirty="0"/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2365" y="1235149"/>
            <a:ext cx="12192000" cy="152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SSN allow the </a:t>
            </a:r>
            <a:r>
              <a:rPr lang="en-US" sz="2400" dirty="0" err="1" smtClean="0"/>
              <a:t>parallelisation</a:t>
            </a:r>
            <a:r>
              <a:rPr lang="en-US" sz="2400" dirty="0" smtClean="0"/>
              <a:t> of the network equations </a:t>
            </a:r>
            <a:r>
              <a:rPr lang="en-US" sz="2400" u="sng" dirty="0" smtClean="0"/>
              <a:t>without delay.</a:t>
            </a:r>
          </a:p>
          <a:p>
            <a:r>
              <a:rPr lang="en-US" sz="2400" dirty="0" smtClean="0"/>
              <a:t>How is this possible? Reducing the node number has the effect of creating much bigger branch equations. These SSN group equations are computed on many CPUs in parallel! </a:t>
            </a:r>
          </a:p>
          <a:p>
            <a:r>
              <a:rPr lang="en-US" sz="2400" dirty="0" smtClean="0"/>
              <a:t>Note that this would be possible in theory for standard EMTP but in would be practically inefficient because of the inter-core communication costs for a large number of branches.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3200" dirty="0" smtClean="0"/>
          </a:p>
          <a:p>
            <a:pPr lvl="1"/>
            <a:endParaRPr lang="en-US" sz="32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765313"/>
            <a:ext cx="5111751" cy="20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pu_fpga3c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2845" y="3773780"/>
            <a:ext cx="4791155" cy="1846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0983" y="5941675"/>
            <a:ext cx="1481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YV=I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1395" y="4417676"/>
            <a:ext cx="9423105" cy="1808507"/>
            <a:chOff x="773546" y="4267200"/>
            <a:chExt cx="7067329" cy="1808507"/>
          </a:xfrm>
        </p:grpSpPr>
        <p:grpSp>
          <p:nvGrpSpPr>
            <p:cNvPr id="26" name="Group 25"/>
            <p:cNvGrpSpPr/>
            <p:nvPr/>
          </p:nvGrpSpPr>
          <p:grpSpPr>
            <a:xfrm>
              <a:off x="773546" y="5029200"/>
              <a:ext cx="2231327" cy="698500"/>
              <a:chOff x="773546" y="5029200"/>
              <a:chExt cx="2231327" cy="698500"/>
            </a:xfrm>
          </p:grpSpPr>
          <p:sp>
            <p:nvSpPr>
              <p:cNvPr id="16" name="Rectangular Callout 15"/>
              <p:cNvSpPr/>
              <p:nvPr/>
            </p:nvSpPr>
            <p:spPr>
              <a:xfrm>
                <a:off x="773546" y="5029200"/>
                <a:ext cx="1871135" cy="381000"/>
              </a:xfrm>
              <a:prstGeom prst="wedgeRectCallout">
                <a:avLst>
                  <a:gd name="adj1" fmla="val 202229"/>
                  <a:gd name="adj2" fmla="val -315610"/>
                </a:avLst>
              </a:prstGeom>
              <a:ln w="28575">
                <a:solidFill>
                  <a:srgbClr val="7030A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ular Callout 17"/>
              <p:cNvSpPr/>
              <p:nvPr/>
            </p:nvSpPr>
            <p:spPr>
              <a:xfrm>
                <a:off x="1133738" y="5346700"/>
                <a:ext cx="1871135" cy="381000"/>
              </a:xfrm>
              <a:prstGeom prst="wedgeRectCallout">
                <a:avLst>
                  <a:gd name="adj1" fmla="val 184129"/>
                  <a:gd name="adj2" fmla="val -200054"/>
                </a:avLst>
              </a:prstGeom>
              <a:ln w="28575">
                <a:solidFill>
                  <a:srgbClr val="F313C8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14785" y="5706375"/>
              <a:ext cx="2926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SSN groups</a:t>
              </a:r>
              <a:r>
                <a:rPr lang="en-US" dirty="0"/>
                <a:t> </a:t>
              </a:r>
              <a:r>
                <a:rPr lang="en-US" dirty="0" smtClean="0"/>
                <a:t>computed mostly in parallel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4495800" y="4267200"/>
              <a:ext cx="678083" cy="15239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4914785" y="4800601"/>
              <a:ext cx="259098" cy="9905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402479" y="5101552"/>
            <a:ext cx="4725521" cy="1756448"/>
            <a:chOff x="2551859" y="4951076"/>
            <a:chExt cx="3544141" cy="1756448"/>
          </a:xfrm>
        </p:grpSpPr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2551859" y="4951076"/>
              <a:ext cx="3544141" cy="14522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49524" y="5727700"/>
              <a:ext cx="117676" cy="5251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166351" y="6061193"/>
              <a:ext cx="1551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LU solution is made</a:t>
              </a:r>
            </a:p>
            <a:p>
              <a:r>
                <a:rPr lang="en-US" dirty="0"/>
                <a:t>e</a:t>
              </a:r>
              <a:r>
                <a:rPr lang="en-US" dirty="0" smtClean="0"/>
                <a:t>ntirely on 1 core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11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00"/>
            <a:ext cx="111633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State-Space Nodal (SSN) Solver for Parallel RT-sim</a:t>
            </a:r>
            <a:endParaRPr lang="en-US" dirty="0"/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58243" y="965262"/>
            <a:ext cx="12192000" cy="823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  Speed advantage of SSN state-space partitioning over std. state-space methods</a:t>
            </a:r>
            <a:endParaRPr lang="en-US" b="1" dirty="0"/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5120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45" y="2140680"/>
            <a:ext cx="5257798" cy="12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2192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1298" y="1818625"/>
            <a:ext cx="246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SPS model with n states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132345" y="3354836"/>
            <a:ext cx="5200313" cy="1446023"/>
            <a:chOff x="6096000" y="4472598"/>
            <a:chExt cx="5820833" cy="1813902"/>
          </a:xfrm>
        </p:grpSpPr>
        <p:pic>
          <p:nvPicPr>
            <p:cNvPr id="51201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876800"/>
              <a:ext cx="582083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67894" y="4472598"/>
              <a:ext cx="4873293" cy="502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SSN with 2 state-space partition of n/2 state</a:t>
              </a:r>
              <a:endParaRPr lang="en-US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1" y="5110711"/>
            <a:ext cx="5200314" cy="111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7234" y="4764756"/>
            <a:ext cx="44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SSN with 3 state-space partition of n/3 states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14999" y="2534841"/>
          <a:ext cx="555859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275"/>
                <a:gridCol w="2177715"/>
                <a:gridCol w="1588169"/>
                <a:gridCol w="9264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SSN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 mult-add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Parallel speed-up*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Typ.</a:t>
                      </a:r>
                      <a:r>
                        <a:rPr lang="en-US" baseline="0" dirty="0" smtClean="0"/>
                        <a:t> L</a:t>
                      </a:r>
                      <a:r>
                        <a:rPr lang="en-US" dirty="0" smtClean="0"/>
                        <a:t>U size**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n^2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2*(n/2)^2=(n^2)/2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3*(n/3)^2=(n^2)/3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46751" y="2068491"/>
            <a:ext cx="674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Number of operation for n state model without no input nor outputs</a:t>
            </a:r>
            <a:endParaRPr lang="en-US" b="1" dirty="0"/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645695" y="6298407"/>
            <a:ext cx="12192000" cy="823189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pPr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37757" y="4661337"/>
            <a:ext cx="5194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 Total parallel speed-up will be less than shown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because of hardware implementation</a:t>
            </a:r>
          </a:p>
          <a:p>
            <a:r>
              <a:rPr lang="en-US" b="1" dirty="0" smtClean="0"/>
              <a:t>** LU operation is negligible when n is much larger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than the size of LU.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69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681" y="803441"/>
            <a:ext cx="10737397" cy="533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&gt;&gt; </a:t>
            </a:r>
            <a:r>
              <a:rPr lang="en-US" dirty="0"/>
              <a:t>demo </a:t>
            </a:r>
            <a:r>
              <a:rPr lang="en-US" dirty="0" err="1"/>
              <a:t>blockset</a:t>
            </a:r>
            <a:r>
              <a:rPr lang="en-US" dirty="0"/>
              <a:t> </a:t>
            </a:r>
            <a:r>
              <a:rPr lang="en-US" dirty="0" err="1"/>
              <a:t>artemis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181" y="128337"/>
            <a:ext cx="6110229" cy="571723"/>
          </a:xfrm>
        </p:spPr>
        <p:txBody>
          <a:bodyPr/>
          <a:lstStyle/>
          <a:p>
            <a:r>
              <a:rPr lang="en-US" sz="4800" dirty="0" smtClean="0"/>
              <a:t>Best way to learn SSN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35" y="1234322"/>
            <a:ext cx="7742965" cy="56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tx1"/>
          </a:solidFill>
          <a:miter lim="800000"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none" lIns="0" tIns="45705" rIns="0" bIns="45705" rtlCol="0" anchor="ctr"/>
      <a:lstStyle>
        <a:defPPr algn="ctr">
          <a:defRPr sz="1200" dirty="0">
            <a:solidFill>
              <a:schemeClr val="bg1"/>
            </a:solidFill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>
        <a:ln w="28575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61022</TotalTime>
  <Words>3317</Words>
  <Application>Microsoft Office PowerPoint</Application>
  <PresentationFormat>Widescreen</PresentationFormat>
  <Paragraphs>645</Paragraphs>
  <Slides>62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Arial Unicode MS</vt:lpstr>
      <vt:lpstr>ＭＳ Ｐゴシック</vt:lpstr>
      <vt:lpstr>ＭＳ Ｐゴシック</vt:lpstr>
      <vt:lpstr>Arabic Typesetting</vt:lpstr>
      <vt:lpstr>Arial</vt:lpstr>
      <vt:lpstr>Calibri</vt:lpstr>
      <vt:lpstr>Calibri Light</vt:lpstr>
      <vt:lpstr>Lucida Sans Unicode</vt:lpstr>
      <vt:lpstr>Symbol</vt:lpstr>
      <vt:lpstr>Times New Roman</vt:lpstr>
      <vt:lpstr>Wingdings</vt:lpstr>
      <vt:lpstr>Office Theme</vt:lpstr>
      <vt:lpstr>1_Office Theme</vt:lpstr>
      <vt:lpstr>Equation</vt:lpstr>
      <vt:lpstr>VISIO</vt:lpstr>
      <vt:lpstr>PowerPoint Presentation</vt:lpstr>
      <vt:lpstr>Revision history</vt:lpstr>
      <vt:lpstr>Different solutions for different problem sizes</vt:lpstr>
      <vt:lpstr>Challenge of distribution networks with EMT-DRTS</vt:lpstr>
      <vt:lpstr>Challenge of distribution networks with EMT-DRTS</vt:lpstr>
      <vt:lpstr>State-Space Nodal (SSN) Solver for Parallel RT-sim</vt:lpstr>
      <vt:lpstr>Parallel State-Space Nodal Solver (SSN)</vt:lpstr>
      <vt:lpstr>State-Space Nodal (SSN) Solver for Parallel RT-sim</vt:lpstr>
      <vt:lpstr>Best way to learn SSN</vt:lpstr>
      <vt:lpstr>Optimization of SSN: Read SSN listing</vt:lpstr>
      <vt:lpstr>Optimization of SSN: Read SSN listing</vt:lpstr>
      <vt:lpstr>Prefactorisation of SSN admittance matrix</vt:lpstr>
      <vt:lpstr>Prefactorisation of SSN admittance matrix</vt:lpstr>
      <vt:lpstr>Switch management in SSN</vt:lpstr>
      <vt:lpstr>Decoupling methods for multi-core simulation</vt:lpstr>
      <vt:lpstr>Decoupling methods for single-core simulation</vt:lpstr>
      <vt:lpstr>Other decoupling methods: DC-bus</vt:lpstr>
      <vt:lpstr>Decoupling using SSN</vt:lpstr>
      <vt:lpstr>PowerPoint Presentation</vt:lpstr>
      <vt:lpstr>Stubline decoupling methods for multi-core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Iterative methods in real-time simulators</vt:lpstr>
      <vt:lpstr>Distribution Grid EMT simulation with SSN</vt:lpstr>
      <vt:lpstr>Snubberless SSN-machines</vt:lpstr>
      <vt:lpstr>Upgraded AD-DRIVE demos</vt:lpstr>
      <vt:lpstr>Upgraded AD-GRID demos</vt:lpstr>
      <vt:lpstr>IEEE demos</vt:lpstr>
      <vt:lpstr>PowerPoint Presentation</vt:lpstr>
      <vt:lpstr>(end of original RT-17 presentation)</vt:lpstr>
      <vt:lpstr>Appendix: Advanced Line models in SSN</vt:lpstr>
      <vt:lpstr>Advanced Line models in SSN</vt:lpstr>
      <vt:lpstr>Line models for dummy</vt:lpstr>
      <vt:lpstr>Line models for dummy</vt:lpstr>
      <vt:lpstr>Line models for dummy</vt:lpstr>
      <vt:lpstr>Appendix: More about ARTEMiS solvers</vt:lpstr>
      <vt:lpstr>Simulation solvers for power systems</vt:lpstr>
      <vt:lpstr>Solvers methods for power system simulation</vt:lpstr>
      <vt:lpstr>Solvers methods for power system simulation</vt:lpstr>
      <vt:lpstr>Solvers methods for power system simulation</vt:lpstr>
      <vt:lpstr>Solvers methods for power system simulation</vt:lpstr>
      <vt:lpstr>Solvers methods for power system simulation</vt:lpstr>
      <vt:lpstr>Effect of higher order discretization in ARTEMiS</vt:lpstr>
      <vt:lpstr>Numerical stability issues</vt:lpstr>
      <vt:lpstr>Numerical stability issues</vt:lpstr>
      <vt:lpstr>Numerical stability issues with trapezoidal integration</vt:lpstr>
      <vt:lpstr>Appendix: TSB and interpolation</vt:lpstr>
      <vt:lpstr>PowerPoint Presentation</vt:lpstr>
      <vt:lpstr>PowerPoint Presentation</vt:lpstr>
      <vt:lpstr>Effect of switch gate sampling and interpolation</vt:lpstr>
      <vt:lpstr>Effect of switch gate sampling and interpolation</vt:lpstr>
      <vt:lpstr>TSBs in HIL applications</vt:lpstr>
      <vt:lpstr>Interpolated switching functions for PMSM drives</vt:lpstr>
      <vt:lpstr>3-level NPC using TSBs: see demos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Wroblewski</dc:creator>
  <cp:lastModifiedBy>ChristianD</cp:lastModifiedBy>
  <cp:revision>237</cp:revision>
  <dcterms:created xsi:type="dcterms:W3CDTF">2014-04-04T16:18:42Z</dcterms:created>
  <dcterms:modified xsi:type="dcterms:W3CDTF">2018-09-07T19:01:46Z</dcterms:modified>
</cp:coreProperties>
</file>